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tags/tag14.xml" ContentType="application/vnd.openxmlformats-officedocument.presentationml.tags+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49"/>
  </p:notesMasterIdLst>
  <p:handoutMasterIdLst>
    <p:handoutMasterId r:id="rId50"/>
  </p:handoutMasterIdLst>
  <p:sldIdLst>
    <p:sldId id="1290" r:id="rId2"/>
    <p:sldId id="1296" r:id="rId3"/>
    <p:sldId id="1212" r:id="rId4"/>
    <p:sldId id="1091" r:id="rId5"/>
    <p:sldId id="1092" r:id="rId6"/>
    <p:sldId id="1274" r:id="rId7"/>
    <p:sldId id="1298" r:id="rId8"/>
    <p:sldId id="956" r:id="rId9"/>
    <p:sldId id="1286" r:id="rId10"/>
    <p:sldId id="1201" r:id="rId11"/>
    <p:sldId id="1199" r:id="rId12"/>
    <p:sldId id="689" r:id="rId13"/>
    <p:sldId id="690" r:id="rId14"/>
    <p:sldId id="401" r:id="rId15"/>
    <p:sldId id="1233" r:id="rId16"/>
    <p:sldId id="1291" r:id="rId17"/>
    <p:sldId id="393" r:id="rId18"/>
    <p:sldId id="560" r:id="rId19"/>
    <p:sldId id="1317" r:id="rId20"/>
    <p:sldId id="858" r:id="rId21"/>
    <p:sldId id="556" r:id="rId22"/>
    <p:sldId id="768" r:id="rId23"/>
    <p:sldId id="1221" r:id="rId24"/>
    <p:sldId id="792" r:id="rId25"/>
    <p:sldId id="1222" r:id="rId26"/>
    <p:sldId id="1276" r:id="rId27"/>
    <p:sldId id="1235" r:id="rId28"/>
    <p:sldId id="1236" r:id="rId29"/>
    <p:sldId id="1333" r:id="rId30"/>
    <p:sldId id="1341" r:id="rId31"/>
    <p:sldId id="1281" r:id="rId32"/>
    <p:sldId id="1339" r:id="rId33"/>
    <p:sldId id="1088" r:id="rId34"/>
    <p:sldId id="1294" r:id="rId35"/>
    <p:sldId id="960" r:id="rId36"/>
    <p:sldId id="1270" r:id="rId37"/>
    <p:sldId id="1343" r:id="rId38"/>
    <p:sldId id="1313" r:id="rId39"/>
    <p:sldId id="1331" r:id="rId40"/>
    <p:sldId id="1338" r:id="rId41"/>
    <p:sldId id="1078" r:id="rId42"/>
    <p:sldId id="1011" r:id="rId43"/>
    <p:sldId id="887" r:id="rId44"/>
    <p:sldId id="954" r:id="rId45"/>
    <p:sldId id="845" r:id="rId46"/>
    <p:sldId id="626" r:id="rId47"/>
    <p:sldId id="1344" r:id="rId48"/>
  </p:sldIdLst>
  <p:sldSz cx="9144000" cy="6858000" type="screen4x3"/>
  <p:notesSz cx="7315200" cy="96012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CC00"/>
    <a:srgbClr val="0000FF"/>
    <a:srgbClr val="663300"/>
    <a:srgbClr val="009900"/>
    <a:srgbClr val="FF0000"/>
    <a:srgbClr val="0099FF"/>
    <a:srgbClr val="FF33CC"/>
    <a:srgbClr val="0033CC"/>
    <a:srgbClr val="996633"/>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44" autoAdjust="0"/>
    <p:restoredTop sz="91167" autoAdjust="0"/>
  </p:normalViewPr>
  <p:slideViewPr>
    <p:cSldViewPr>
      <p:cViewPr varScale="1">
        <p:scale>
          <a:sx n="67" d="100"/>
          <a:sy n="67" d="100"/>
        </p:scale>
        <p:origin x="1120" y="4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1" Type="http://schemas.openxmlformats.org/officeDocument/2006/relationships/oleObject" Target="file:///C:\Users\ajorgen\Documents\My%20Dropbox\NCSE-%20UT%20Office\Climate%20Change\CC%20Presentations\TP%20Reports\CC%20Clicker%20Data.xlsx" TargetMode="Externa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755-4BA9-930A-4D749DE90769}"/>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9755-4BA9-930A-4D749DE90769}"/>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9755-4BA9-930A-4D749DE90769}"/>
            </c:ext>
          </c:extLst>
        </c:ser>
        <c:dLbls>
          <c:showLegendKey val="0"/>
          <c:showVal val="0"/>
          <c:showCatName val="0"/>
          <c:showSerName val="0"/>
          <c:showPercent val="0"/>
          <c:showBubbleSize val="0"/>
        </c:dLbls>
        <c:gapWidth val="150"/>
        <c:shape val="box"/>
        <c:axId val="101571520"/>
        <c:axId val="101572080"/>
        <c:axId val="101494512"/>
      </c:bar3DChart>
      <c:catAx>
        <c:axId val="101571520"/>
        <c:scaling>
          <c:orientation val="minMax"/>
        </c:scaling>
        <c:delete val="0"/>
        <c:axPos val="b"/>
        <c:numFmt formatCode="General" sourceLinked="1"/>
        <c:majorTickMark val="out"/>
        <c:minorTickMark val="none"/>
        <c:tickLblPos val="nextTo"/>
        <c:crossAx val="101572080"/>
        <c:crosses val="autoZero"/>
        <c:auto val="1"/>
        <c:lblAlgn val="ctr"/>
        <c:lblOffset val="100"/>
        <c:noMultiLvlLbl val="0"/>
      </c:catAx>
      <c:valAx>
        <c:axId val="101572080"/>
        <c:scaling>
          <c:orientation val="minMax"/>
        </c:scaling>
        <c:delete val="0"/>
        <c:axPos val="l"/>
        <c:majorGridlines/>
        <c:numFmt formatCode="General" sourceLinked="1"/>
        <c:majorTickMark val="out"/>
        <c:minorTickMark val="none"/>
        <c:tickLblPos val="nextTo"/>
        <c:crossAx val="101571520"/>
        <c:crosses val="autoZero"/>
        <c:crossBetween val="between"/>
      </c:valAx>
      <c:serAx>
        <c:axId val="101494512"/>
        <c:scaling>
          <c:orientation val="minMax"/>
        </c:scaling>
        <c:delete val="0"/>
        <c:axPos val="b"/>
        <c:majorTickMark val="out"/>
        <c:minorTickMark val="none"/>
        <c:tickLblPos val="nextTo"/>
        <c:crossAx val="101572080"/>
        <c:crosses val="autoZero"/>
      </c:ser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3600" b="1" dirty="0">
                <a:solidFill>
                  <a:srgbClr val="663300"/>
                </a:solidFill>
              </a:rPr>
              <a:t>Tons CO</a:t>
            </a:r>
            <a:r>
              <a:rPr lang="en-US" sz="3600" b="1" baseline="-25000" dirty="0">
                <a:solidFill>
                  <a:srgbClr val="663300"/>
                </a:solidFill>
              </a:rPr>
              <a:t>2</a:t>
            </a:r>
            <a:r>
              <a:rPr lang="en-US" sz="3600" b="1" dirty="0">
                <a:solidFill>
                  <a:srgbClr val="663300"/>
                </a:solidFill>
              </a:rPr>
              <a:t>/Person</a:t>
            </a:r>
          </a:p>
          <a:p>
            <a:pPr>
              <a:defRPr/>
            </a:pPr>
            <a:r>
              <a:rPr lang="en-US" sz="1600" b="1" dirty="0">
                <a:solidFill>
                  <a:srgbClr val="663300"/>
                </a:solidFill>
              </a:rPr>
              <a:t>2019</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Sheet1!$D$4</c:f>
              <c:strCache>
                <c:ptCount val="1"/>
                <c:pt idx="0">
                  <c:v>Tons CO2/Person</c:v>
                </c:pt>
              </c:strCache>
            </c:strRef>
          </c:tx>
          <c:spPr>
            <a:solidFill>
              <a:schemeClr val="accent1"/>
            </a:solidFill>
            <a:ln>
              <a:noFill/>
            </a:ln>
            <a:effectLst/>
          </c:spPr>
          <c:invertIfNegative val="0"/>
          <c:cat>
            <c:strRef>
              <c:f>Sheet1!$C$5:$C$9</c:f>
              <c:strCache>
                <c:ptCount val="5"/>
                <c:pt idx="0">
                  <c:v>World</c:v>
                </c:pt>
                <c:pt idx="1">
                  <c:v>China</c:v>
                </c:pt>
                <c:pt idx="2">
                  <c:v>EU28</c:v>
                </c:pt>
                <c:pt idx="3">
                  <c:v>India</c:v>
                </c:pt>
                <c:pt idx="4">
                  <c:v>US</c:v>
                </c:pt>
              </c:strCache>
            </c:strRef>
          </c:cat>
          <c:val>
            <c:numRef>
              <c:f>Sheet1!$D$5:$D$9</c:f>
              <c:numCache>
                <c:formatCode>General</c:formatCode>
                <c:ptCount val="5"/>
                <c:pt idx="0">
                  <c:v>4.7</c:v>
                </c:pt>
                <c:pt idx="1">
                  <c:v>7.1</c:v>
                </c:pt>
                <c:pt idx="2">
                  <c:v>6.6</c:v>
                </c:pt>
                <c:pt idx="3">
                  <c:v>1.9</c:v>
                </c:pt>
                <c:pt idx="4">
                  <c:v>16.100000000000001</c:v>
                </c:pt>
              </c:numCache>
            </c:numRef>
          </c:val>
          <c:extLst>
            <c:ext xmlns:c16="http://schemas.microsoft.com/office/drawing/2014/chart" uri="{C3380CC4-5D6E-409C-BE32-E72D297353CC}">
              <c16:uniqueId val="{00000000-1187-42BF-BF33-329CF5598EA2}"/>
            </c:ext>
          </c:extLst>
        </c:ser>
        <c:dLbls>
          <c:showLegendKey val="0"/>
          <c:showVal val="0"/>
          <c:showCatName val="0"/>
          <c:showSerName val="0"/>
          <c:showPercent val="0"/>
          <c:showBubbleSize val="0"/>
        </c:dLbls>
        <c:gapWidth val="104"/>
        <c:overlap val="73"/>
        <c:axId val="222274640"/>
        <c:axId val="222275200"/>
      </c:barChart>
      <c:catAx>
        <c:axId val="22227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22275200"/>
        <c:crosses val="autoZero"/>
        <c:auto val="1"/>
        <c:lblAlgn val="ctr"/>
        <c:lblOffset val="100"/>
        <c:noMultiLvlLbl val="0"/>
      </c:catAx>
      <c:valAx>
        <c:axId val="22227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222746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219055264881799"/>
          <c:y val="7.5321199959081417E-2"/>
          <c:w val="0.66226006673168947"/>
          <c:h val="0.80028613984722274"/>
        </c:manualLayout>
      </c:layout>
      <c:barChart>
        <c:barDir val="bar"/>
        <c:grouping val="clustered"/>
        <c:varyColors val="0"/>
        <c:ser>
          <c:idx val="0"/>
          <c:order val="0"/>
          <c:tx>
            <c:strRef>
              <c:f>'Gr 6.15 to 12.17'!$C$24</c:f>
              <c:strCache>
                <c:ptCount val="1"/>
                <c:pt idx="0">
                  <c:v>Initial Opinion</c:v>
                </c:pt>
              </c:strCache>
            </c:strRef>
          </c:tx>
          <c:spPr>
            <a:solidFill>
              <a:srgbClr val="0000FF"/>
            </a:solidFill>
            <a:ln>
              <a:noFill/>
            </a:ln>
            <a:effectLst/>
          </c:spPr>
          <c:invertIfNegative val="0"/>
          <c:cat>
            <c:strRef>
              <c:f>'2015 Figures'!$G$22:$G$25</c:f>
              <c:strCache>
                <c:ptCount val="4"/>
                <c:pt idx="0">
                  <c:v>CC Major, Not Practical</c:v>
                </c:pt>
                <c:pt idx="1">
                  <c:v>CC is Major</c:v>
                </c:pt>
                <c:pt idx="2">
                  <c:v>CC is Modest</c:v>
                </c:pt>
                <c:pt idx="3">
                  <c:v>CC is Not Significant</c:v>
                </c:pt>
              </c:strCache>
            </c:strRef>
          </c:cat>
          <c:val>
            <c:numRef>
              <c:f>'Gr 6.15 to 12.17'!$D$25:$D$28</c:f>
              <c:numCache>
                <c:formatCode>0.000</c:formatCode>
                <c:ptCount val="4"/>
                <c:pt idx="0">
                  <c:v>7.145579268292683E-2</c:v>
                </c:pt>
                <c:pt idx="1">
                  <c:v>0.61223323170731703</c:v>
                </c:pt>
                <c:pt idx="2">
                  <c:v>0.25838414634146339</c:v>
                </c:pt>
                <c:pt idx="3">
                  <c:v>5.7926829268292686E-2</c:v>
                </c:pt>
              </c:numCache>
            </c:numRef>
          </c:val>
          <c:extLst>
            <c:ext xmlns:c16="http://schemas.microsoft.com/office/drawing/2014/chart" uri="{C3380CC4-5D6E-409C-BE32-E72D297353CC}">
              <c16:uniqueId val="{00000000-DE64-4ADC-89F0-131A9A35C136}"/>
            </c:ext>
          </c:extLst>
        </c:ser>
        <c:ser>
          <c:idx val="1"/>
          <c:order val="1"/>
          <c:tx>
            <c:v>Final Opinion</c:v>
          </c:tx>
          <c:spPr>
            <a:solidFill>
              <a:srgbClr val="FF0000"/>
            </a:solidFill>
            <a:ln>
              <a:noFill/>
            </a:ln>
            <a:effectLst/>
          </c:spPr>
          <c:invertIfNegative val="0"/>
          <c:val>
            <c:numRef>
              <c:f>'Gr 6.15 to 12.17'!$H$25:$H$28</c:f>
              <c:numCache>
                <c:formatCode>0.000</c:formatCode>
                <c:ptCount val="4"/>
                <c:pt idx="0">
                  <c:v>4.3683589138134596E-2</c:v>
                </c:pt>
                <c:pt idx="1">
                  <c:v>0.77843368752459663</c:v>
                </c:pt>
                <c:pt idx="2">
                  <c:v>0.13597009051554507</c:v>
                </c:pt>
                <c:pt idx="3">
                  <c:v>4.1912632821723729E-2</c:v>
                </c:pt>
              </c:numCache>
            </c:numRef>
          </c:val>
          <c:extLst>
            <c:ext xmlns:c16="http://schemas.microsoft.com/office/drawing/2014/chart" uri="{C3380CC4-5D6E-409C-BE32-E72D297353CC}">
              <c16:uniqueId val="{00000001-DE64-4ADC-89F0-131A9A35C136}"/>
            </c:ext>
          </c:extLst>
        </c:ser>
        <c:dLbls>
          <c:showLegendKey val="0"/>
          <c:showVal val="0"/>
          <c:showCatName val="0"/>
          <c:showSerName val="0"/>
          <c:showPercent val="0"/>
          <c:showBubbleSize val="0"/>
        </c:dLbls>
        <c:gapWidth val="131"/>
        <c:axId val="224484560"/>
        <c:axId val="224485120"/>
      </c:barChart>
      <c:catAx>
        <c:axId val="224484560"/>
        <c:scaling>
          <c:orientation val="minMax"/>
        </c:scaling>
        <c:delete val="0"/>
        <c:axPos val="l"/>
        <c:numFmt formatCode="General" sourceLinked="1"/>
        <c:majorTickMark val="none"/>
        <c:minorTickMark val="none"/>
        <c:tickLblPos val="nextTo"/>
        <c:spPr>
          <a:noFill/>
          <a:ln w="9525" cap="flat" cmpd="sng" algn="ctr">
            <a:solidFill>
              <a:schemeClr val="bg2">
                <a:lumMod val="25000"/>
              </a:schemeClr>
            </a:solidFill>
            <a:round/>
          </a:ln>
          <a:effectLst/>
        </c:spPr>
        <c:txPr>
          <a:bodyPr rot="-60000000" spcFirstLastPara="1" vertOverflow="ellipsis" vert="horz" wrap="square" anchor="ctr" anchorCtr="1"/>
          <a:lstStyle/>
          <a:p>
            <a:pPr>
              <a:defRPr sz="1750" b="1" i="0" u="none" strike="noStrike" kern="1200" baseline="0">
                <a:solidFill>
                  <a:schemeClr val="bg2">
                    <a:lumMod val="10000"/>
                  </a:schemeClr>
                </a:solidFill>
                <a:latin typeface="+mn-lt"/>
                <a:ea typeface="+mn-ea"/>
                <a:cs typeface="+mn-cs"/>
              </a:defRPr>
            </a:pPr>
            <a:endParaRPr lang="en-US"/>
          </a:p>
        </c:txPr>
        <c:crossAx val="224485120"/>
        <c:crosses val="autoZero"/>
        <c:auto val="0"/>
        <c:lblAlgn val="ctr"/>
        <c:lblOffset val="100"/>
        <c:noMultiLvlLbl val="0"/>
      </c:catAx>
      <c:valAx>
        <c:axId val="22448512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244845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192421162961406"/>
          <c:y val="4.1111886720713448E-2"/>
          <c:w val="0.78948079800816107"/>
          <c:h val="0.85691209413415481"/>
        </c:manualLayout>
      </c:layout>
      <c:barChart>
        <c:barDir val="bar"/>
        <c:grouping val="clustered"/>
        <c:varyColors val="0"/>
        <c:dLbls>
          <c:showLegendKey val="0"/>
          <c:showVal val="0"/>
          <c:showCatName val="0"/>
          <c:showSerName val="0"/>
          <c:showPercent val="0"/>
          <c:showBubbleSize val="0"/>
        </c:dLbls>
        <c:gapWidth val="150"/>
        <c:axId val="146399264"/>
        <c:axId val="146399824"/>
      </c:barChart>
      <c:catAx>
        <c:axId val="146399264"/>
        <c:scaling>
          <c:orientation val="minMax"/>
        </c:scaling>
        <c:delete val="0"/>
        <c:axPos val="l"/>
        <c:numFmt formatCode="General" sourceLinked="0"/>
        <c:majorTickMark val="out"/>
        <c:minorTickMark val="none"/>
        <c:tickLblPos val="nextTo"/>
        <c:txPr>
          <a:bodyPr/>
          <a:lstStyle/>
          <a:p>
            <a:pPr>
              <a:defRPr sz="1800" b="1"/>
            </a:pPr>
            <a:endParaRPr lang="en-US"/>
          </a:p>
        </c:txPr>
        <c:crossAx val="146399824"/>
        <c:crosses val="autoZero"/>
        <c:auto val="1"/>
        <c:lblAlgn val="ctr"/>
        <c:lblOffset val="100"/>
        <c:noMultiLvlLbl val="0"/>
      </c:catAx>
      <c:valAx>
        <c:axId val="146399824"/>
        <c:scaling>
          <c:orientation val="minMax"/>
        </c:scaling>
        <c:delete val="0"/>
        <c:axPos val="b"/>
        <c:majorGridlines/>
        <c:numFmt formatCode="0" sourceLinked="0"/>
        <c:majorTickMark val="out"/>
        <c:minorTickMark val="none"/>
        <c:tickLblPos val="nextTo"/>
        <c:txPr>
          <a:bodyPr/>
          <a:lstStyle/>
          <a:p>
            <a:pPr>
              <a:defRPr sz="1800" b="1" i="0" baseline="0"/>
            </a:pPr>
            <a:endParaRPr lang="en-US"/>
          </a:p>
        </c:txPr>
        <c:crossAx val="146399264"/>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336600"/>
            </a:solidFill>
            <a:ln>
              <a:noFill/>
            </a:ln>
            <a:effectLst/>
          </c:spPr>
          <c:invertIfNegative val="0"/>
          <c:cat>
            <c:strRef>
              <c:f>'Gr 6.15 to 12.17'!$O$69:$O$72</c:f>
              <c:strCache>
                <c:ptCount val="4"/>
                <c:pt idx="0">
                  <c:v>No Need</c:v>
                </c:pt>
                <c:pt idx="1">
                  <c:v>Would be Difficult</c:v>
                </c:pt>
                <c:pt idx="2">
                  <c:v>Significantly</c:v>
                </c:pt>
                <c:pt idx="3">
                  <c:v>Modestly</c:v>
                </c:pt>
              </c:strCache>
            </c:strRef>
          </c:cat>
          <c:val>
            <c:numRef>
              <c:f>'Gr 6.15 to 12.17'!$P$69:$P$72</c:f>
              <c:numCache>
                <c:formatCode>General</c:formatCode>
                <c:ptCount val="4"/>
                <c:pt idx="0">
                  <c:v>7.563636363636364E-2</c:v>
                </c:pt>
                <c:pt idx="1">
                  <c:v>0.16018181818181818</c:v>
                </c:pt>
                <c:pt idx="2">
                  <c:v>0.25363636363636366</c:v>
                </c:pt>
                <c:pt idx="3">
                  <c:v>0.51054545454545452</c:v>
                </c:pt>
              </c:numCache>
            </c:numRef>
          </c:val>
          <c:extLst>
            <c:ext xmlns:c16="http://schemas.microsoft.com/office/drawing/2014/chart" uri="{C3380CC4-5D6E-409C-BE32-E72D297353CC}">
              <c16:uniqueId val="{00000000-B847-4A6C-B089-5C1A280A54B8}"/>
            </c:ext>
          </c:extLst>
        </c:ser>
        <c:dLbls>
          <c:showLegendKey val="0"/>
          <c:showVal val="0"/>
          <c:showCatName val="0"/>
          <c:showSerName val="0"/>
          <c:showPercent val="0"/>
          <c:showBubbleSize val="0"/>
        </c:dLbls>
        <c:gapWidth val="91"/>
        <c:axId val="148727456"/>
        <c:axId val="148728016"/>
      </c:barChart>
      <c:catAx>
        <c:axId val="1487274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rgbClr val="0000FF"/>
                </a:solidFill>
                <a:latin typeface="+mn-lt"/>
                <a:ea typeface="+mn-ea"/>
                <a:cs typeface="+mn-cs"/>
              </a:defRPr>
            </a:pPr>
            <a:endParaRPr lang="en-US"/>
          </a:p>
        </c:txPr>
        <c:crossAx val="148728016"/>
        <c:crosses val="autoZero"/>
        <c:auto val="1"/>
        <c:lblAlgn val="ctr"/>
        <c:lblOffset val="100"/>
        <c:noMultiLvlLbl val="0"/>
      </c:catAx>
      <c:valAx>
        <c:axId val="1487280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48727456"/>
        <c:crosses val="autoZero"/>
        <c:crossBetween val="between"/>
      </c:valAx>
      <c:spPr>
        <a:noFill/>
        <a:ln>
          <a:noFill/>
        </a:ln>
        <a:effectLst/>
      </c:spPr>
    </c:plotArea>
    <c:plotVisOnly val="1"/>
    <c:dispBlanksAs val="gap"/>
    <c:showDLblsOverMax val="0"/>
  </c:chart>
  <c:spPr>
    <a:noFill/>
    <a:ln>
      <a:noFill/>
    </a:ln>
    <a:effectLst/>
  </c:spPr>
  <c:txPr>
    <a:bodyPr/>
    <a:lstStyle/>
    <a:p>
      <a:pPr>
        <a:defRPr sz="800" baseline="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0.61062</cdr:x>
      <cdr:y>0.05409</cdr:y>
    </cdr:from>
    <cdr:to>
      <cdr:x>0.89358</cdr:x>
      <cdr:y>0.20712</cdr:y>
    </cdr:to>
    <cdr:sp macro="" textlink="">
      <cdr:nvSpPr>
        <cdr:cNvPr id="2" name="TextBox 9">
          <a:extLst xmlns:a="http://schemas.openxmlformats.org/drawingml/2006/main">
            <a:ext uri="{FF2B5EF4-FFF2-40B4-BE49-F238E27FC236}">
              <a16:creationId xmlns:a16="http://schemas.microsoft.com/office/drawing/2014/main" id="{D5F1CF93-9D57-4C20-B5FD-DA74B1893A5F}"/>
            </a:ext>
          </a:extLst>
        </cdr:cNvPr>
        <cdr:cNvSpPr txBox="1"/>
      </cdr:nvSpPr>
      <cdr:spPr>
        <a:xfrm xmlns:a="http://schemas.openxmlformats.org/drawingml/2006/main">
          <a:off x="5257800" y="298224"/>
          <a:ext cx="2436495" cy="843693"/>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2400" b="1" dirty="0">
              <a:solidFill>
                <a:srgbClr val="FF0000"/>
              </a:solidFill>
            </a:rPr>
            <a:t>Final</a:t>
          </a:r>
          <a:r>
            <a:rPr lang="en-US" sz="2400" b="1" baseline="0" dirty="0">
              <a:solidFill>
                <a:srgbClr val="FF0000"/>
              </a:solidFill>
            </a:rPr>
            <a:t> </a:t>
          </a:r>
          <a:r>
            <a:rPr lang="en-US" sz="2400" b="1" dirty="0">
              <a:solidFill>
                <a:srgbClr val="FF0000"/>
              </a:solidFill>
            </a:rPr>
            <a:t>Opinion</a:t>
          </a:r>
          <a:r>
            <a:rPr lang="en-US" sz="1800" baseline="0" dirty="0">
              <a:solidFill>
                <a:srgbClr val="FF0000"/>
              </a:solidFill>
            </a:rPr>
            <a:t>                </a:t>
          </a:r>
          <a:r>
            <a:rPr lang="en-US" sz="2400" b="1" baseline="0" dirty="0">
              <a:solidFill>
                <a:srgbClr val="0033CC"/>
              </a:solidFill>
            </a:rPr>
            <a:t>Initial Opinion</a:t>
          </a:r>
          <a:endParaRPr lang="en-US" sz="1800" dirty="0">
            <a:solidFill>
              <a:srgbClr val="0033CC"/>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51" tIns="48325" rIns="96651" bIns="48325" rtlCol="0"/>
          <a:lstStyle>
            <a:lvl1pPr algn="l">
              <a:defRPr sz="1200"/>
            </a:lvl1pPr>
          </a:lstStyle>
          <a:p>
            <a:endParaRPr lang="en-US"/>
          </a:p>
        </p:txBody>
      </p:sp>
      <p:sp>
        <p:nvSpPr>
          <p:cNvPr id="3" name="Date Placeholder 2"/>
          <p:cNvSpPr>
            <a:spLocks noGrp="1"/>
          </p:cNvSpPr>
          <p:nvPr>
            <p:ph type="dt" sz="quarter" idx="1"/>
          </p:nvPr>
        </p:nvSpPr>
        <p:spPr>
          <a:xfrm>
            <a:off x="4143590" y="0"/>
            <a:ext cx="3169921" cy="480060"/>
          </a:xfrm>
          <a:prstGeom prst="rect">
            <a:avLst/>
          </a:prstGeom>
        </p:spPr>
        <p:txBody>
          <a:bodyPr vert="horz" lIns="96651" tIns="48325" rIns="96651" bIns="48325" rtlCol="0"/>
          <a:lstStyle>
            <a:lvl1pPr algn="r">
              <a:defRPr sz="1200"/>
            </a:lvl1pPr>
          </a:lstStyle>
          <a:p>
            <a:fld id="{C97E819B-95FE-49B7-AB1D-12112093CA3E}" type="datetimeFigureOut">
              <a:rPr lang="en-US" smtClean="0"/>
              <a:pPr/>
              <a:t>8/25/2021</a:t>
            </a:fld>
            <a:endParaRPr lang="en-US"/>
          </a:p>
        </p:txBody>
      </p:sp>
      <p:sp>
        <p:nvSpPr>
          <p:cNvPr id="4" name="Footer Placeholder 3"/>
          <p:cNvSpPr>
            <a:spLocks noGrp="1"/>
          </p:cNvSpPr>
          <p:nvPr>
            <p:ph type="ftr" sz="quarter" idx="2"/>
          </p:nvPr>
        </p:nvSpPr>
        <p:spPr>
          <a:xfrm>
            <a:off x="2" y="9119474"/>
            <a:ext cx="3169921" cy="480060"/>
          </a:xfrm>
          <a:prstGeom prst="rect">
            <a:avLst/>
          </a:prstGeom>
        </p:spPr>
        <p:txBody>
          <a:bodyPr vert="horz" lIns="96651" tIns="48325" rIns="96651" bIns="48325" rtlCol="0" anchor="b"/>
          <a:lstStyle>
            <a:lvl1pPr algn="l">
              <a:defRPr sz="1200"/>
            </a:lvl1pPr>
          </a:lstStyle>
          <a:p>
            <a:endParaRPr lang="en-US"/>
          </a:p>
        </p:txBody>
      </p:sp>
      <p:sp>
        <p:nvSpPr>
          <p:cNvPr id="5" name="Slide Number Placeholder 4"/>
          <p:cNvSpPr>
            <a:spLocks noGrp="1"/>
          </p:cNvSpPr>
          <p:nvPr>
            <p:ph type="sldNum" sz="quarter" idx="3"/>
          </p:nvPr>
        </p:nvSpPr>
        <p:spPr>
          <a:xfrm>
            <a:off x="4143590" y="9119474"/>
            <a:ext cx="3169921" cy="480060"/>
          </a:xfrm>
          <a:prstGeom prst="rect">
            <a:avLst/>
          </a:prstGeom>
        </p:spPr>
        <p:txBody>
          <a:bodyPr vert="horz" lIns="96651" tIns="48325" rIns="96651" bIns="48325" rtlCol="0" anchor="b"/>
          <a:lstStyle>
            <a:lvl1pPr algn="r">
              <a:defRPr sz="1200"/>
            </a:lvl1pPr>
          </a:lstStyle>
          <a:p>
            <a:fld id="{86EBD81A-EDEE-45C5-BBF9-AA8434F97BDC}" type="slidenum">
              <a:rPr lang="en-US" smtClean="0"/>
              <a:pPr/>
              <a:t>‹#›</a:t>
            </a:fld>
            <a:endParaRPr lang="en-US"/>
          </a:p>
        </p:txBody>
      </p:sp>
    </p:spTree>
    <p:extLst>
      <p:ext uri="{BB962C8B-B14F-4D97-AF65-F5344CB8AC3E}">
        <p14:creationId xmlns:p14="http://schemas.microsoft.com/office/powerpoint/2010/main" val="1689504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51" tIns="48325" rIns="96651" bIns="48325" rtlCol="0"/>
          <a:lstStyle>
            <a:lvl1pPr algn="l">
              <a:defRPr sz="1200"/>
            </a:lvl1pPr>
          </a:lstStyle>
          <a:p>
            <a:endParaRPr lang="en-US"/>
          </a:p>
        </p:txBody>
      </p:sp>
      <p:sp>
        <p:nvSpPr>
          <p:cNvPr id="3" name="Date Placeholder 2"/>
          <p:cNvSpPr>
            <a:spLocks noGrp="1"/>
          </p:cNvSpPr>
          <p:nvPr>
            <p:ph type="dt" idx="1"/>
          </p:nvPr>
        </p:nvSpPr>
        <p:spPr>
          <a:xfrm>
            <a:off x="4143590" y="0"/>
            <a:ext cx="3169921" cy="480060"/>
          </a:xfrm>
          <a:prstGeom prst="rect">
            <a:avLst/>
          </a:prstGeom>
        </p:spPr>
        <p:txBody>
          <a:bodyPr vert="horz" lIns="96651" tIns="48325" rIns="96651" bIns="48325" rtlCol="0"/>
          <a:lstStyle>
            <a:lvl1pPr algn="r">
              <a:defRPr sz="1200"/>
            </a:lvl1pPr>
          </a:lstStyle>
          <a:p>
            <a:fld id="{476E0693-7145-4213-A437-FA53D3032119}" type="datetimeFigureOut">
              <a:rPr lang="en-US" smtClean="0"/>
              <a:pPr/>
              <a:t>8/25/2021</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1" tIns="48325" rIns="96651" bIns="48325"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5" rIns="96651" bIns="4832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51" tIns="48325" rIns="96651" bIns="48325" rtlCol="0" anchor="b"/>
          <a:lstStyle>
            <a:lvl1pPr algn="l">
              <a:defRPr sz="1200"/>
            </a:lvl1pPr>
          </a:lstStyle>
          <a:p>
            <a:endParaRPr lang="en-US"/>
          </a:p>
        </p:txBody>
      </p:sp>
      <p:sp>
        <p:nvSpPr>
          <p:cNvPr id="7" name="Slide Number Placeholder 6"/>
          <p:cNvSpPr>
            <a:spLocks noGrp="1"/>
          </p:cNvSpPr>
          <p:nvPr>
            <p:ph type="sldNum" sz="quarter" idx="5"/>
          </p:nvPr>
        </p:nvSpPr>
        <p:spPr>
          <a:xfrm>
            <a:off x="4143590" y="9119474"/>
            <a:ext cx="3169921" cy="480060"/>
          </a:xfrm>
          <a:prstGeom prst="rect">
            <a:avLst/>
          </a:prstGeom>
        </p:spPr>
        <p:txBody>
          <a:bodyPr vert="horz" lIns="96651" tIns="48325" rIns="96651" bIns="48325" rtlCol="0" anchor="b"/>
          <a:lstStyle>
            <a:lvl1pPr algn="r">
              <a:defRPr sz="1200"/>
            </a:lvl1pPr>
          </a:lstStyle>
          <a:p>
            <a:fld id="{5624C5C8-1725-4D0E-ABCB-672F4A3FE14B}" type="slidenum">
              <a:rPr lang="en-US" smtClean="0"/>
              <a:pPr/>
              <a:t>‹#›</a:t>
            </a:fld>
            <a:endParaRPr lang="en-US"/>
          </a:p>
        </p:txBody>
      </p:sp>
    </p:spTree>
    <p:extLst>
      <p:ext uri="{BB962C8B-B14F-4D97-AF65-F5344CB8AC3E}">
        <p14:creationId xmlns:p14="http://schemas.microsoft.com/office/powerpoint/2010/main" val="27306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934B49DE-79EA-40E8-9DED-0DAB7CFC4D1A}" type="slidenum">
              <a:rPr lang="en-US" altLang="en-US" smtClean="0"/>
              <a:pPr/>
              <a:t>1</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428036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7050" y="1374775"/>
            <a:ext cx="9191625" cy="689451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6A96CF3-FF14-413A-A6F6-1451B2B663D0}" type="slidenum">
              <a:rPr lang="en-GB" smtClean="0"/>
              <a:t>16</a:t>
            </a:fld>
            <a:endParaRPr lang="en-GB" dirty="0"/>
          </a:p>
        </p:txBody>
      </p:sp>
    </p:spTree>
    <p:extLst>
      <p:ext uri="{BB962C8B-B14F-4D97-AF65-F5344CB8AC3E}">
        <p14:creationId xmlns:p14="http://schemas.microsoft.com/office/powerpoint/2010/main" val="3936115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bwMode="auto">
          <a:xfrm>
            <a:off x="485775" y="1327150"/>
            <a:ext cx="8869363" cy="6651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a:ea typeface="ＭＳ Ｐゴシック" pitchFamily="34" charset="-128"/>
            </a:endParaRPr>
          </a:p>
        </p:txBody>
      </p:sp>
      <p:sp>
        <p:nvSpPr>
          <p:cNvPr id="133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800">
                <a:solidFill>
                  <a:schemeClr val="tx1"/>
                </a:solidFill>
                <a:latin typeface="Arial" pitchFamily="34" charset="0"/>
                <a:ea typeface="ＭＳ Ｐゴシック" pitchFamily="34" charset="-128"/>
              </a:defRPr>
            </a:lvl1pPr>
            <a:lvl2pPr marL="1155979" indent="-444607" eaLnBrk="0" hangingPunct="0">
              <a:defRPr sz="3800">
                <a:solidFill>
                  <a:schemeClr val="tx1"/>
                </a:solidFill>
                <a:latin typeface="Arial" pitchFamily="34" charset="0"/>
                <a:ea typeface="ＭＳ Ｐゴシック" pitchFamily="34" charset="-128"/>
              </a:defRPr>
            </a:lvl2pPr>
            <a:lvl3pPr marL="1778429" indent="-355687" eaLnBrk="0" hangingPunct="0">
              <a:defRPr sz="3800">
                <a:solidFill>
                  <a:schemeClr val="tx1"/>
                </a:solidFill>
                <a:latin typeface="Arial" pitchFamily="34" charset="0"/>
                <a:ea typeface="ＭＳ Ｐゴシック" pitchFamily="34" charset="-128"/>
              </a:defRPr>
            </a:lvl3pPr>
            <a:lvl4pPr marL="2489800" indent="-355687" eaLnBrk="0" hangingPunct="0">
              <a:defRPr sz="3800">
                <a:solidFill>
                  <a:schemeClr val="tx1"/>
                </a:solidFill>
                <a:latin typeface="Arial" pitchFamily="34" charset="0"/>
                <a:ea typeface="ＭＳ Ｐゴシック" pitchFamily="34" charset="-128"/>
              </a:defRPr>
            </a:lvl4pPr>
            <a:lvl5pPr marL="3201172" indent="-355687" eaLnBrk="0" hangingPunct="0">
              <a:defRPr sz="3800">
                <a:solidFill>
                  <a:schemeClr val="tx1"/>
                </a:solidFill>
                <a:latin typeface="Arial" pitchFamily="34" charset="0"/>
                <a:ea typeface="ＭＳ Ｐゴシック" pitchFamily="34" charset="-128"/>
              </a:defRPr>
            </a:lvl5pPr>
            <a:lvl6pPr marL="3912543" indent="-355687" defTabSz="711371" eaLnBrk="0" fontAlgn="base" hangingPunct="0">
              <a:spcBef>
                <a:spcPct val="0"/>
              </a:spcBef>
              <a:spcAft>
                <a:spcPct val="0"/>
              </a:spcAft>
              <a:defRPr sz="3800">
                <a:solidFill>
                  <a:schemeClr val="tx1"/>
                </a:solidFill>
                <a:latin typeface="Arial" pitchFamily="34" charset="0"/>
                <a:ea typeface="ＭＳ Ｐゴシック" pitchFamily="34" charset="-128"/>
              </a:defRPr>
            </a:lvl6pPr>
            <a:lvl7pPr marL="4623915" indent="-355687" defTabSz="711371" eaLnBrk="0" fontAlgn="base" hangingPunct="0">
              <a:spcBef>
                <a:spcPct val="0"/>
              </a:spcBef>
              <a:spcAft>
                <a:spcPct val="0"/>
              </a:spcAft>
              <a:defRPr sz="3800">
                <a:solidFill>
                  <a:schemeClr val="tx1"/>
                </a:solidFill>
                <a:latin typeface="Arial" pitchFamily="34" charset="0"/>
                <a:ea typeface="ＭＳ Ｐゴシック" pitchFamily="34" charset="-128"/>
              </a:defRPr>
            </a:lvl7pPr>
            <a:lvl8pPr marL="5335288" indent="-355687" defTabSz="711371" eaLnBrk="0" fontAlgn="base" hangingPunct="0">
              <a:spcBef>
                <a:spcPct val="0"/>
              </a:spcBef>
              <a:spcAft>
                <a:spcPct val="0"/>
              </a:spcAft>
              <a:defRPr sz="3800">
                <a:solidFill>
                  <a:schemeClr val="tx1"/>
                </a:solidFill>
                <a:latin typeface="Arial" pitchFamily="34" charset="0"/>
                <a:ea typeface="ＭＳ Ｐゴシック" pitchFamily="34" charset="-128"/>
              </a:defRPr>
            </a:lvl8pPr>
            <a:lvl9pPr marL="6046659" indent="-355687" defTabSz="711371" eaLnBrk="0" fontAlgn="base" hangingPunct="0">
              <a:spcBef>
                <a:spcPct val="0"/>
              </a:spcBef>
              <a:spcAft>
                <a:spcPct val="0"/>
              </a:spcAft>
              <a:defRPr sz="3800">
                <a:solidFill>
                  <a:schemeClr val="tx1"/>
                </a:solidFill>
                <a:latin typeface="Arial" pitchFamily="34" charset="0"/>
                <a:ea typeface="ＭＳ Ｐゴシック" pitchFamily="34" charset="-128"/>
              </a:defRPr>
            </a:lvl9pPr>
          </a:lstStyle>
          <a:p>
            <a:pPr eaLnBrk="1" hangingPunct="1"/>
            <a:fld id="{FC2AF7ED-02E8-4768-BEDC-B41AF655250C}" type="slidenum">
              <a:rPr lang="en-GB" altLang="en-US" sz="1900">
                <a:latin typeface="Calibri" pitchFamily="34" charset="0"/>
              </a:rPr>
              <a:pPr eaLnBrk="1" hangingPunct="1"/>
              <a:t>17</a:t>
            </a:fld>
            <a:endParaRPr lang="en-GB" altLang="en-US" sz="1900">
              <a:latin typeface="Calibri" pitchFamily="34" charset="0"/>
            </a:endParaRPr>
          </a:p>
        </p:txBody>
      </p:sp>
    </p:spTree>
    <p:extLst>
      <p:ext uri="{BB962C8B-B14F-4D97-AF65-F5344CB8AC3E}">
        <p14:creationId xmlns:p14="http://schemas.microsoft.com/office/powerpoint/2010/main" val="1455670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bwMode="auto">
          <a:xfrm>
            <a:off x="485775" y="1327150"/>
            <a:ext cx="8869363" cy="6651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a:ea typeface="ＭＳ Ｐゴシック" pitchFamily="34" charset="-128"/>
            </a:endParaRPr>
          </a:p>
        </p:txBody>
      </p:sp>
      <p:sp>
        <p:nvSpPr>
          <p:cNvPr id="133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800">
                <a:solidFill>
                  <a:schemeClr val="tx1"/>
                </a:solidFill>
                <a:latin typeface="Arial" pitchFamily="34" charset="0"/>
                <a:ea typeface="ＭＳ Ｐゴシック" pitchFamily="34" charset="-128"/>
              </a:defRPr>
            </a:lvl1pPr>
            <a:lvl2pPr marL="1155979" indent="-444607" eaLnBrk="0" hangingPunct="0">
              <a:defRPr sz="3800">
                <a:solidFill>
                  <a:schemeClr val="tx1"/>
                </a:solidFill>
                <a:latin typeface="Arial" pitchFamily="34" charset="0"/>
                <a:ea typeface="ＭＳ Ｐゴシック" pitchFamily="34" charset="-128"/>
              </a:defRPr>
            </a:lvl2pPr>
            <a:lvl3pPr marL="1778429" indent="-355687" eaLnBrk="0" hangingPunct="0">
              <a:defRPr sz="3800">
                <a:solidFill>
                  <a:schemeClr val="tx1"/>
                </a:solidFill>
                <a:latin typeface="Arial" pitchFamily="34" charset="0"/>
                <a:ea typeface="ＭＳ Ｐゴシック" pitchFamily="34" charset="-128"/>
              </a:defRPr>
            </a:lvl3pPr>
            <a:lvl4pPr marL="2489800" indent="-355687" eaLnBrk="0" hangingPunct="0">
              <a:defRPr sz="3800">
                <a:solidFill>
                  <a:schemeClr val="tx1"/>
                </a:solidFill>
                <a:latin typeface="Arial" pitchFamily="34" charset="0"/>
                <a:ea typeface="ＭＳ Ｐゴシック" pitchFamily="34" charset="-128"/>
              </a:defRPr>
            </a:lvl4pPr>
            <a:lvl5pPr marL="3201172" indent="-355687" eaLnBrk="0" hangingPunct="0">
              <a:defRPr sz="3800">
                <a:solidFill>
                  <a:schemeClr val="tx1"/>
                </a:solidFill>
                <a:latin typeface="Arial" pitchFamily="34" charset="0"/>
                <a:ea typeface="ＭＳ Ｐゴシック" pitchFamily="34" charset="-128"/>
              </a:defRPr>
            </a:lvl5pPr>
            <a:lvl6pPr marL="3912543" indent="-355687" defTabSz="711371" eaLnBrk="0" fontAlgn="base" hangingPunct="0">
              <a:spcBef>
                <a:spcPct val="0"/>
              </a:spcBef>
              <a:spcAft>
                <a:spcPct val="0"/>
              </a:spcAft>
              <a:defRPr sz="3800">
                <a:solidFill>
                  <a:schemeClr val="tx1"/>
                </a:solidFill>
                <a:latin typeface="Arial" pitchFamily="34" charset="0"/>
                <a:ea typeface="ＭＳ Ｐゴシック" pitchFamily="34" charset="-128"/>
              </a:defRPr>
            </a:lvl6pPr>
            <a:lvl7pPr marL="4623915" indent="-355687" defTabSz="711371" eaLnBrk="0" fontAlgn="base" hangingPunct="0">
              <a:spcBef>
                <a:spcPct val="0"/>
              </a:spcBef>
              <a:spcAft>
                <a:spcPct val="0"/>
              </a:spcAft>
              <a:defRPr sz="3800">
                <a:solidFill>
                  <a:schemeClr val="tx1"/>
                </a:solidFill>
                <a:latin typeface="Arial" pitchFamily="34" charset="0"/>
                <a:ea typeface="ＭＳ Ｐゴシック" pitchFamily="34" charset="-128"/>
              </a:defRPr>
            </a:lvl7pPr>
            <a:lvl8pPr marL="5335288" indent="-355687" defTabSz="711371" eaLnBrk="0" fontAlgn="base" hangingPunct="0">
              <a:spcBef>
                <a:spcPct val="0"/>
              </a:spcBef>
              <a:spcAft>
                <a:spcPct val="0"/>
              </a:spcAft>
              <a:defRPr sz="3800">
                <a:solidFill>
                  <a:schemeClr val="tx1"/>
                </a:solidFill>
                <a:latin typeface="Arial" pitchFamily="34" charset="0"/>
                <a:ea typeface="ＭＳ Ｐゴシック" pitchFamily="34" charset="-128"/>
              </a:defRPr>
            </a:lvl8pPr>
            <a:lvl9pPr marL="6046659" indent="-355687" defTabSz="711371" eaLnBrk="0" fontAlgn="base" hangingPunct="0">
              <a:spcBef>
                <a:spcPct val="0"/>
              </a:spcBef>
              <a:spcAft>
                <a:spcPct val="0"/>
              </a:spcAft>
              <a:defRPr sz="3800">
                <a:solidFill>
                  <a:schemeClr val="tx1"/>
                </a:solidFill>
                <a:latin typeface="Arial" pitchFamily="34" charset="0"/>
                <a:ea typeface="ＭＳ Ｐゴシック" pitchFamily="34" charset="-128"/>
              </a:defRPr>
            </a:lvl9pPr>
          </a:lstStyle>
          <a:p>
            <a:pPr eaLnBrk="1" hangingPunct="1"/>
            <a:fld id="{FC2AF7ED-02E8-4768-BEDC-B41AF655250C}" type="slidenum">
              <a:rPr lang="en-GB" altLang="en-US" sz="1900">
                <a:latin typeface="Calibri" pitchFamily="34" charset="0"/>
              </a:rPr>
              <a:pPr eaLnBrk="1" hangingPunct="1"/>
              <a:t>18</a:t>
            </a:fld>
            <a:endParaRPr lang="en-GB" altLang="en-US" sz="1900">
              <a:latin typeface="Calibri" pitchFamily="34" charset="0"/>
            </a:endParaRPr>
          </a:p>
        </p:txBody>
      </p:sp>
    </p:spTree>
    <p:extLst>
      <p:ext uri="{BB962C8B-B14F-4D97-AF65-F5344CB8AC3E}">
        <p14:creationId xmlns:p14="http://schemas.microsoft.com/office/powerpoint/2010/main" val="114814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6A96CF3-FF14-413A-A6F6-1451B2B663D0}" type="slidenum">
              <a:rPr lang="en-GB" smtClean="0"/>
              <a:t>20</a:t>
            </a:fld>
            <a:endParaRPr lang="en-GB"/>
          </a:p>
        </p:txBody>
      </p:sp>
    </p:spTree>
    <p:extLst>
      <p:ext uri="{BB962C8B-B14F-4D97-AF65-F5344CB8AC3E}">
        <p14:creationId xmlns:p14="http://schemas.microsoft.com/office/powerpoint/2010/main" val="3698024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1327150"/>
            <a:ext cx="8869363" cy="6651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6A96CF3-FF14-413A-A6F6-1451B2B663D0}" type="slidenum">
              <a:rPr lang="en-GB" smtClean="0"/>
              <a:t>21</a:t>
            </a:fld>
            <a:endParaRPr lang="en-GB"/>
          </a:p>
        </p:txBody>
      </p:sp>
    </p:spTree>
    <p:extLst>
      <p:ext uri="{BB962C8B-B14F-4D97-AF65-F5344CB8AC3E}">
        <p14:creationId xmlns:p14="http://schemas.microsoft.com/office/powerpoint/2010/main" val="95630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24C5C8-1725-4D0E-ABCB-672F4A3FE14B}" type="slidenum">
              <a:rPr lang="en-US" smtClean="0"/>
              <a:pPr/>
              <a:t>25</a:t>
            </a:fld>
            <a:endParaRPr lang="en-US"/>
          </a:p>
        </p:txBody>
      </p:sp>
    </p:spTree>
    <p:extLst>
      <p:ext uri="{BB962C8B-B14F-4D97-AF65-F5344CB8AC3E}">
        <p14:creationId xmlns:p14="http://schemas.microsoft.com/office/powerpoint/2010/main" val="1425348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9816A5E-627F-4C4B-80BB-ACDBEE9A5746}" type="datetime1">
              <a:rPr lang="en-US" smtClean="0"/>
              <a:t>8/25/2021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4105611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A114D9-1ACD-4791-B56F-A763ABDD9913}" type="datetime1">
              <a:rPr lang="en-US" smtClean="0"/>
              <a:t>8/25/2021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184532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E83562-B422-4677-ACC3-884A6B010D8F}" type="datetime1">
              <a:rPr lang="en-US" smtClean="0"/>
              <a:t>8/25/2021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4284432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FE0B8F-FEDE-49E6-8965-AFEB1A0952DB}" type="datetime1">
              <a:rPr lang="en-US" smtClean="0"/>
              <a:t>8/25/2021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3833967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603D8E-C214-4B96-AB43-5B6539C40D55}" type="datetime1">
              <a:rPr lang="en-US" smtClean="0"/>
              <a:t>8/25/2021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4150671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101775-C678-48B7-942D-65CA2988ACD3}" type="datetime1">
              <a:rPr lang="en-US" smtClean="0"/>
              <a:t>8/25/2021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2553070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B873B-C1FB-4B7F-9058-772493A43508}" type="datetime1">
              <a:rPr lang="en-US" smtClean="0"/>
              <a:t>8/25/2021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4247186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425AA2-44AA-4782-B319-569BAAFA7CAD}" type="datetime1">
              <a:rPr lang="en-US" smtClean="0"/>
              <a:t>8/25/2021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4128622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ED09F4-B4F5-4054-99D8-18018A341574}" type="datetime1">
              <a:rPr lang="en-US" smtClean="0"/>
              <a:t>8/25/2021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3948842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E352C7-47AE-45B1-BFD3-9A9C86927B38}" type="datetime1">
              <a:rPr lang="en-US" smtClean="0"/>
              <a:t>8/25/2021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2097726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6DCB43-1282-4CBD-973B-D7A1FEB9F5DC}" type="datetime1">
              <a:rPr lang="en-US" smtClean="0"/>
              <a:t>8/25/2021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4207195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D8EBB1-A05E-4BF9-98B4-1F16C8090596}" type="datetime1">
              <a:rPr lang="en-US" smtClean="0"/>
              <a:t>8/25/2021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8FE00A-D9E6-4738-A2B7-4BD91358FE28}"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540000" y="1440000"/>
            <a:ext cx="8080375" cy="4680000"/>
          </a:xfrm>
        </p:spPr>
        <p:txBody>
          <a:bodyPr anchor="ctr"/>
          <a:lstStyle/>
          <a:p>
            <a:endParaRPr lang="en-US" dirty="0"/>
          </a:p>
        </p:txBody>
      </p:sp>
      <p:pic>
        <p:nvPicPr>
          <p:cNvPr id="5" name="Picture 4" descr="GCProject-white-CMJN.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741456" cy="746125"/>
          </a:xfrm>
          <a:prstGeom prst="rect">
            <a:avLst/>
          </a:prstGeom>
        </p:spPr>
      </p:pic>
      <p:cxnSp>
        <p:nvCxnSpPr>
          <p:cNvPr id="6" name="Straight Connector 5"/>
          <p:cNvCxnSpPr/>
          <p:nvPr userDrawn="1"/>
        </p:nvCxnSpPr>
        <p:spPr>
          <a:xfrm>
            <a:off x="0" y="746125"/>
            <a:ext cx="9144000" cy="0"/>
          </a:xfrm>
          <a:prstGeom prst="line">
            <a:avLst/>
          </a:prstGeom>
        </p:spPr>
        <p:style>
          <a:lnRef idx="1">
            <a:schemeClr val="accent3"/>
          </a:lnRef>
          <a:fillRef idx="0">
            <a:schemeClr val="accent3"/>
          </a:fillRef>
          <a:effectRef idx="0">
            <a:schemeClr val="accent3"/>
          </a:effectRef>
          <a:fontRef idx="minor">
            <a:schemeClr val="tx1"/>
          </a:fontRef>
        </p:style>
      </p:cxnSp>
      <p:sp>
        <p:nvSpPr>
          <p:cNvPr id="10" name="Title 9"/>
          <p:cNvSpPr>
            <a:spLocks noGrp="1"/>
          </p:cNvSpPr>
          <p:nvPr>
            <p:ph type="title"/>
          </p:nvPr>
        </p:nvSpPr>
        <p:spPr>
          <a:xfrm>
            <a:off x="1856108" y="119638"/>
            <a:ext cx="7287891" cy="506849"/>
          </a:xfrm>
        </p:spPr>
        <p:txBody>
          <a:bodyPr>
            <a:normAutofit/>
          </a:bodyPr>
          <a:lstStyle>
            <a:lvl1pPr algn="l">
              <a:defRPr sz="2400" b="1">
                <a:latin typeface="Arial Narrow"/>
                <a:cs typeface="Arial Narrow"/>
              </a:defRPr>
            </a:lvl1pPr>
          </a:lstStyle>
          <a:p>
            <a:r>
              <a:rPr lang="en-GB" dirty="0"/>
              <a:t>Click to edit Master title style</a:t>
            </a:r>
            <a:endParaRPr lang="en-US" dirty="0"/>
          </a:p>
        </p:txBody>
      </p:sp>
      <p:sp>
        <p:nvSpPr>
          <p:cNvPr id="3" name="Text Placeholder 2"/>
          <p:cNvSpPr>
            <a:spLocks noGrp="1"/>
          </p:cNvSpPr>
          <p:nvPr>
            <p:ph type="body" sz="quarter" idx="10"/>
          </p:nvPr>
        </p:nvSpPr>
        <p:spPr>
          <a:xfrm>
            <a:off x="432000" y="823853"/>
            <a:ext cx="8280000" cy="684212"/>
          </a:xfrm>
        </p:spPr>
        <p:txBody>
          <a:bodyPr anchor="ctr">
            <a:normAutofit/>
          </a:bodyPr>
          <a:lstStyle>
            <a:lvl1pPr marL="0" indent="0" algn="ctr">
              <a:buNone/>
              <a:defRPr sz="1800">
                <a:latin typeface="Arial Narrow"/>
                <a:cs typeface="Arial Narrow"/>
              </a:defRPr>
            </a:lvl1pPr>
            <a:lvl3pPr marL="914400" indent="0">
              <a:buNone/>
              <a:defRPr/>
            </a:lvl3pPr>
          </a:lstStyle>
          <a:p>
            <a:pPr lvl="0"/>
            <a:r>
              <a:rPr lang="en-GB" dirty="0"/>
              <a:t>Click to edit Master text styles</a:t>
            </a:r>
          </a:p>
        </p:txBody>
      </p:sp>
      <p:sp>
        <p:nvSpPr>
          <p:cNvPr id="11" name="Text Placeholder 2"/>
          <p:cNvSpPr>
            <a:spLocks noGrp="1"/>
          </p:cNvSpPr>
          <p:nvPr>
            <p:ph type="body" sz="quarter" idx="12"/>
          </p:nvPr>
        </p:nvSpPr>
        <p:spPr>
          <a:xfrm>
            <a:off x="189275" y="5692792"/>
            <a:ext cx="8765451" cy="1077321"/>
          </a:xfrm>
        </p:spPr>
        <p:txBody>
          <a:bodyPr anchor="b" anchorCtr="0">
            <a:normAutofit/>
          </a:bodyPr>
          <a:lstStyle>
            <a:lvl1pPr marL="0" indent="0" algn="ctr">
              <a:buNone/>
              <a:defRPr sz="1800">
                <a:latin typeface="Arial Narrow"/>
                <a:cs typeface="Arial Narrow"/>
              </a:defRPr>
            </a:lvl1pPr>
            <a:lvl3pPr marL="914400" indent="0">
              <a:buNone/>
              <a:defRPr/>
            </a:lvl3pPr>
          </a:lstStyle>
          <a:p>
            <a:pPr lvl="0"/>
            <a:r>
              <a:rPr lang="en-GB" dirty="0"/>
              <a:t>Click to edit Master text styles</a:t>
            </a:r>
          </a:p>
        </p:txBody>
      </p:sp>
    </p:spTree>
    <p:extLst>
      <p:ext uri="{BB962C8B-B14F-4D97-AF65-F5344CB8AC3E}">
        <p14:creationId xmlns:p14="http://schemas.microsoft.com/office/powerpoint/2010/main" val="1965697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POnTheFly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810B132-7BB9-4F23-A6E6-DB109587ECBD}" type="datetime1">
              <a:rPr lang="en-US" smtClean="0"/>
              <a:t>8/25/2021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8FE00A-D9E6-4738-A2B7-4BD91358FE28}" type="slidenum">
              <a:rPr lang="en-US" smtClean="0"/>
              <a:pPr/>
              <a:t>‹#›</a:t>
            </a:fld>
            <a:endParaRPr lang="en-US" dirty="0"/>
          </a:p>
        </p:txBody>
      </p:sp>
      <p:graphicFrame>
        <p:nvGraphicFramePr>
          <p:cNvPr id="6" name="TPChart" hidden="1"/>
          <p:cNvGraphicFramePr/>
          <p:nvPr userDrawn="1">
            <p:extLst>
              <p:ext uri="{D42A27DB-BD31-4B8C-83A1-F6EECF244321}">
                <p14:modId xmlns:p14="http://schemas.microsoft.com/office/powerpoint/2010/main" val="298685240"/>
              </p:ext>
            </p:extLst>
          </p:nvPr>
        </p:nvGraphicFramePr>
        <p:xfrm>
          <a:off x="6350000" y="1600200"/>
          <a:ext cx="2540000" cy="25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30010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1856108" y="119648"/>
            <a:ext cx="7287891" cy="506849"/>
          </a:xfrm>
        </p:spPr>
        <p:txBody>
          <a:bodyPr>
            <a:normAutofit/>
          </a:bodyPr>
          <a:lstStyle>
            <a:lvl1pPr algn="l">
              <a:defRPr sz="1800" b="1">
                <a:solidFill>
                  <a:srgbClr val="4C9BDB"/>
                </a:solidFill>
                <a:latin typeface="Calibri"/>
                <a:cs typeface="Calibri"/>
              </a:defRPr>
            </a:lvl1pPr>
          </a:lstStyle>
          <a:p>
            <a:r>
              <a:rPr lang="en-GB"/>
              <a:t>Click to edit master title style</a:t>
            </a:r>
            <a:endParaRPr lang="en-US"/>
          </a:p>
        </p:txBody>
      </p:sp>
      <p:sp>
        <p:nvSpPr>
          <p:cNvPr id="3" name="Text Placeholder 2"/>
          <p:cNvSpPr>
            <a:spLocks noGrp="1"/>
          </p:cNvSpPr>
          <p:nvPr>
            <p:ph type="body" sz="quarter" idx="10"/>
          </p:nvPr>
        </p:nvSpPr>
        <p:spPr>
          <a:xfrm>
            <a:off x="97696" y="823853"/>
            <a:ext cx="8958385" cy="684212"/>
          </a:xfrm>
        </p:spPr>
        <p:txBody>
          <a:bodyPr anchor="ctr">
            <a:normAutofit/>
          </a:bodyPr>
          <a:lstStyle>
            <a:lvl1pPr marL="0" indent="0" algn="ctr">
              <a:buNone/>
              <a:defRPr sz="1350" b="0">
                <a:solidFill>
                  <a:srgbClr val="4C9BDB"/>
                </a:solidFill>
                <a:latin typeface="Calibri"/>
                <a:cs typeface="Calibri"/>
              </a:defRPr>
            </a:lvl1pPr>
            <a:lvl3pPr marL="685800" indent="0">
              <a:buNone/>
              <a:defRPr/>
            </a:lvl3pPr>
          </a:lstStyle>
          <a:p>
            <a:pPr lvl="0"/>
            <a:r>
              <a:rPr lang="en-GB"/>
              <a:t>Click to edit Master text styles</a:t>
            </a:r>
          </a:p>
        </p:txBody>
      </p:sp>
      <p:sp>
        <p:nvSpPr>
          <p:cNvPr id="11" name="Text Placeholder 2"/>
          <p:cNvSpPr>
            <a:spLocks noGrp="1"/>
          </p:cNvSpPr>
          <p:nvPr>
            <p:ph type="body" sz="quarter" idx="12"/>
          </p:nvPr>
        </p:nvSpPr>
        <p:spPr>
          <a:xfrm>
            <a:off x="97696" y="5692802"/>
            <a:ext cx="8958385" cy="1077321"/>
          </a:xfrm>
        </p:spPr>
        <p:txBody>
          <a:bodyPr anchor="b" anchorCtr="0">
            <a:normAutofit/>
          </a:bodyPr>
          <a:lstStyle>
            <a:lvl1pPr marL="0" indent="0" algn="ctr">
              <a:buNone/>
              <a:defRPr sz="1050" b="0">
                <a:solidFill>
                  <a:srgbClr val="4C9BDB"/>
                </a:solidFill>
                <a:latin typeface="Calibri"/>
                <a:cs typeface="Calibri"/>
              </a:defRPr>
            </a:lvl1pPr>
            <a:lvl3pPr marL="685800" indent="0">
              <a:buNone/>
              <a:defRPr/>
            </a:lvl3pPr>
          </a:lstStyle>
          <a:p>
            <a:pPr lvl="0"/>
            <a:r>
              <a:rPr lang="en-GB"/>
              <a:t>Click to edit Master text styles</a:t>
            </a:r>
          </a:p>
        </p:txBody>
      </p:sp>
      <p:pic>
        <p:nvPicPr>
          <p:cNvPr id="9" name="GCP Logo 4:3" descr="GCProject-white-CMJN.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0"/>
            <a:ext cx="1306137" cy="743989"/>
          </a:xfrm>
          <a:prstGeom prst="rect">
            <a:avLst/>
          </a:prstGeom>
        </p:spPr>
      </p:pic>
      <p:cxnSp>
        <p:nvCxnSpPr>
          <p:cNvPr id="6" name="Straight Connector 5"/>
          <p:cNvCxnSpPr/>
          <p:nvPr userDrawn="1"/>
        </p:nvCxnSpPr>
        <p:spPr>
          <a:xfrm>
            <a:off x="0" y="746125"/>
            <a:ext cx="9144000" cy="0"/>
          </a:xfrm>
          <a:prstGeom prst="line">
            <a:avLst/>
          </a:prstGeom>
          <a:ln>
            <a:solidFill>
              <a:schemeClr val="tx1">
                <a:lumMod val="65000"/>
                <a:lumOff val="35000"/>
              </a:schemeClr>
            </a:solidFill>
          </a:ln>
        </p:spPr>
        <p:style>
          <a:lnRef idx="1">
            <a:schemeClr val="accent3"/>
          </a:lnRef>
          <a:fillRef idx="0">
            <a:schemeClr val="accent3"/>
          </a:fillRef>
          <a:effectRef idx="0">
            <a:schemeClr val="accent3"/>
          </a:effectRef>
          <a:fontRef idx="minor">
            <a:schemeClr val="tx1"/>
          </a:fontRef>
        </p:style>
      </p:cxnSp>
      <p:sp>
        <p:nvSpPr>
          <p:cNvPr id="4" name="Content Placeholder 3">
            <a:extLst>
              <a:ext uri="{FF2B5EF4-FFF2-40B4-BE49-F238E27FC236}">
                <a16:creationId xmlns:a16="http://schemas.microsoft.com/office/drawing/2014/main" id="{203D10DC-741B-4095-9E7A-228E2D2E86FD}"/>
              </a:ext>
            </a:extLst>
          </p:cNvPr>
          <p:cNvSpPr>
            <a:spLocks noGrp="1"/>
          </p:cNvSpPr>
          <p:nvPr>
            <p:ph sz="quarter" idx="13"/>
          </p:nvPr>
        </p:nvSpPr>
        <p:spPr>
          <a:xfrm>
            <a:off x="540544" y="1439863"/>
            <a:ext cx="8079581" cy="4679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79454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1856108" y="119648"/>
            <a:ext cx="7287891" cy="506849"/>
          </a:xfrm>
        </p:spPr>
        <p:txBody>
          <a:bodyPr>
            <a:normAutofit/>
          </a:bodyPr>
          <a:lstStyle>
            <a:lvl1pPr algn="l">
              <a:defRPr sz="1800" b="1">
                <a:solidFill>
                  <a:srgbClr val="4C9BDB"/>
                </a:solidFill>
                <a:latin typeface="Calibri"/>
                <a:cs typeface="Calibri"/>
              </a:defRPr>
            </a:lvl1pPr>
          </a:lstStyle>
          <a:p>
            <a:r>
              <a:rPr lang="en-GB"/>
              <a:t>Click to edit master title style</a:t>
            </a:r>
            <a:endParaRPr lang="en-US"/>
          </a:p>
        </p:txBody>
      </p:sp>
      <p:sp>
        <p:nvSpPr>
          <p:cNvPr id="3" name="Text Placeholder 2"/>
          <p:cNvSpPr>
            <a:spLocks noGrp="1"/>
          </p:cNvSpPr>
          <p:nvPr>
            <p:ph type="body" sz="quarter" idx="10"/>
          </p:nvPr>
        </p:nvSpPr>
        <p:spPr>
          <a:xfrm>
            <a:off x="97696" y="823853"/>
            <a:ext cx="8958385" cy="684212"/>
          </a:xfrm>
        </p:spPr>
        <p:txBody>
          <a:bodyPr anchor="ctr">
            <a:normAutofit/>
          </a:bodyPr>
          <a:lstStyle>
            <a:lvl1pPr marL="0" indent="0" algn="ctr">
              <a:buNone/>
              <a:defRPr sz="1350" b="0">
                <a:solidFill>
                  <a:srgbClr val="4C9BDB"/>
                </a:solidFill>
                <a:latin typeface="Calibri"/>
                <a:cs typeface="Calibri"/>
              </a:defRPr>
            </a:lvl1pPr>
            <a:lvl3pPr marL="685800" indent="0">
              <a:buNone/>
              <a:defRPr/>
            </a:lvl3pPr>
          </a:lstStyle>
          <a:p>
            <a:pPr lvl="0"/>
            <a:r>
              <a:rPr lang="en-GB"/>
              <a:t>Click to edit Master text styles</a:t>
            </a:r>
          </a:p>
        </p:txBody>
      </p:sp>
      <p:sp>
        <p:nvSpPr>
          <p:cNvPr id="11" name="Text Placeholder 2"/>
          <p:cNvSpPr>
            <a:spLocks noGrp="1"/>
          </p:cNvSpPr>
          <p:nvPr>
            <p:ph type="body" sz="quarter" idx="12"/>
          </p:nvPr>
        </p:nvSpPr>
        <p:spPr>
          <a:xfrm>
            <a:off x="97696" y="5692802"/>
            <a:ext cx="8958385" cy="1077321"/>
          </a:xfrm>
        </p:spPr>
        <p:txBody>
          <a:bodyPr anchor="b" anchorCtr="0">
            <a:normAutofit/>
          </a:bodyPr>
          <a:lstStyle>
            <a:lvl1pPr marL="0" indent="0" algn="ctr">
              <a:buNone/>
              <a:defRPr sz="1050" b="0">
                <a:solidFill>
                  <a:srgbClr val="4C9BDB"/>
                </a:solidFill>
                <a:latin typeface="Calibri"/>
                <a:cs typeface="Calibri"/>
              </a:defRPr>
            </a:lvl1pPr>
            <a:lvl3pPr marL="685800" indent="0">
              <a:buNone/>
              <a:defRPr/>
            </a:lvl3pPr>
          </a:lstStyle>
          <a:p>
            <a:pPr lvl="0"/>
            <a:r>
              <a:rPr lang="en-GB"/>
              <a:t>Click to edit Master text styles</a:t>
            </a:r>
          </a:p>
        </p:txBody>
      </p:sp>
      <p:pic>
        <p:nvPicPr>
          <p:cNvPr id="9" name="GCP Logo 4:3" descr="GCProject-white-CMJN.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0"/>
            <a:ext cx="1306137" cy="743989"/>
          </a:xfrm>
          <a:prstGeom prst="rect">
            <a:avLst/>
          </a:prstGeom>
        </p:spPr>
      </p:pic>
      <p:cxnSp>
        <p:nvCxnSpPr>
          <p:cNvPr id="6" name="Straight Connector 5"/>
          <p:cNvCxnSpPr/>
          <p:nvPr userDrawn="1"/>
        </p:nvCxnSpPr>
        <p:spPr>
          <a:xfrm>
            <a:off x="0" y="746125"/>
            <a:ext cx="9144000" cy="0"/>
          </a:xfrm>
          <a:prstGeom prst="line">
            <a:avLst/>
          </a:prstGeom>
          <a:ln>
            <a:solidFill>
              <a:schemeClr val="tx1">
                <a:lumMod val="65000"/>
                <a:lumOff val="35000"/>
              </a:schemeClr>
            </a:solidFill>
          </a:ln>
        </p:spPr>
        <p:style>
          <a:lnRef idx="1">
            <a:schemeClr val="accent3"/>
          </a:lnRef>
          <a:fillRef idx="0">
            <a:schemeClr val="accent3"/>
          </a:fillRef>
          <a:effectRef idx="0">
            <a:schemeClr val="accent3"/>
          </a:effectRef>
          <a:fontRef idx="minor">
            <a:schemeClr val="tx1"/>
          </a:fontRef>
        </p:style>
      </p:cxnSp>
      <p:sp>
        <p:nvSpPr>
          <p:cNvPr id="4" name="Content Placeholder 3">
            <a:extLst>
              <a:ext uri="{FF2B5EF4-FFF2-40B4-BE49-F238E27FC236}">
                <a16:creationId xmlns:a16="http://schemas.microsoft.com/office/drawing/2014/main" id="{203D10DC-741B-4095-9E7A-228E2D2E86FD}"/>
              </a:ext>
            </a:extLst>
          </p:cNvPr>
          <p:cNvSpPr>
            <a:spLocks noGrp="1"/>
          </p:cNvSpPr>
          <p:nvPr>
            <p:ph sz="quarter" idx="13"/>
          </p:nvPr>
        </p:nvSpPr>
        <p:spPr>
          <a:xfrm>
            <a:off x="540544" y="1439863"/>
            <a:ext cx="8079581" cy="4679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66907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8_Blank">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1856108" y="119648"/>
            <a:ext cx="7287891" cy="506849"/>
          </a:xfrm>
        </p:spPr>
        <p:txBody>
          <a:bodyPr anchor="ctr">
            <a:normAutofit/>
          </a:bodyPr>
          <a:lstStyle>
            <a:lvl1pPr algn="l">
              <a:defRPr sz="1800" b="1">
                <a:solidFill>
                  <a:srgbClr val="4C9BDB"/>
                </a:solidFill>
                <a:latin typeface="Calibri"/>
                <a:cs typeface="Calibri"/>
              </a:defRPr>
            </a:lvl1pPr>
          </a:lstStyle>
          <a:p>
            <a:r>
              <a:rPr lang="en-GB"/>
              <a:t>Click to edit master title style</a:t>
            </a:r>
            <a:endParaRPr lang="en-US"/>
          </a:p>
        </p:txBody>
      </p:sp>
      <p:pic>
        <p:nvPicPr>
          <p:cNvPr id="5" name="GCP Logo 4:3" descr="GCProject-white-CMJN.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0"/>
            <a:ext cx="1306137" cy="743989"/>
          </a:xfrm>
          <a:prstGeom prst="rect">
            <a:avLst/>
          </a:prstGeom>
        </p:spPr>
      </p:pic>
      <p:cxnSp>
        <p:nvCxnSpPr>
          <p:cNvPr id="6" name="Straight Connector 5"/>
          <p:cNvCxnSpPr/>
          <p:nvPr userDrawn="1"/>
        </p:nvCxnSpPr>
        <p:spPr>
          <a:xfrm>
            <a:off x="0" y="746125"/>
            <a:ext cx="9144000" cy="0"/>
          </a:xfrm>
          <a:prstGeom prst="line">
            <a:avLst/>
          </a:prstGeom>
          <a:ln>
            <a:solidFill>
              <a:schemeClr val="tx1">
                <a:lumMod val="65000"/>
                <a:lumOff val="3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147311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10B132-7BB9-4F23-A6E6-DB109587ECBD}" type="datetime1">
              <a:rPr lang="en-US" smtClean="0"/>
              <a:t>8/25/2021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8FE00A-D9E6-4738-A2B7-4BD91358FE28}" type="slidenum">
              <a:rPr lang="en-US" smtClean="0"/>
              <a:pPr/>
              <a:t>‹#›</a:t>
            </a:fld>
            <a:endParaRPr lang="en-US" dirty="0"/>
          </a:p>
        </p:txBody>
      </p:sp>
    </p:spTree>
    <p:extLst>
      <p:ext uri="{BB962C8B-B14F-4D97-AF65-F5344CB8AC3E}">
        <p14:creationId xmlns:p14="http://schemas.microsoft.com/office/powerpoint/2010/main" val="15032595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6" r:id="rId14"/>
    <p:sldLayoutId id="2147483678" r:id="rId15"/>
    <p:sldLayoutId id="2147483680" r:id="rId16"/>
    <p:sldLayoutId id="2147483684" r:id="rId1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ncei.noaa.gov/news/global-climate-202001"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hyperlink" Target="https://earthobservatory.nasa.gov/images/146322/antarctica-melts-under-its-hottest-days-on-record" TargetMode="External"/><Relationship Id="rId4" Type="http://schemas.openxmlformats.org/officeDocument/2006/relationships/hyperlink" Target="https://public.wmo.int/en/media/news/new-record-antarctic-continent-reported"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nsidc.org/arcticseaicenews/" TargetMode="External"/><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hyperlink" Target="https://www.ncei.noaa.gov/news/global-climate-201907"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sacbee.com/news/california/fires/article230181114.html" TargetMode="External"/><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hyperlink" Target="https://www.worldweatherattribution.org/bushfires-in-australia-2019-2020/" TargetMode="External"/><Relationship Id="rId3" Type="http://schemas.openxmlformats.org/officeDocument/2006/relationships/image" Target="../media/image15.png"/><Relationship Id="rId7" Type="http://schemas.openxmlformats.org/officeDocument/2006/relationships/hyperlink" Target="https://www.cbsnews.com/news/australia-fires-over-1-billion-animals-feared-dead/" TargetMode="External"/><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hyperlink" Target="https://disasterphilanthropy.org/disaster/2019-australian-wildfires/" TargetMode="External"/><Relationship Id="rId5" Type="http://schemas.openxmlformats.org/officeDocument/2006/relationships/hyperlink" Target="https://www.worldweatherattribution.org/" TargetMode="External"/><Relationship Id="rId4" Type="http://schemas.openxmlformats.org/officeDocument/2006/relationships/hyperlink" Target="https://www.cbsnews.com/news/climate-change-australia-fire-season-worse-study-finds/" TargetMode="External"/><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hyperlink" Target="https://www.nhc.noaa.gov/data/tcr/AL092017_Harvey.pdf" TargetMode="External"/><Relationship Id="rId2" Type="http://schemas.openxmlformats.org/officeDocument/2006/relationships/hyperlink" Target="https://nca2018.globalchange.gov/chapter/1/" TargetMode="Externa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ebstore.iea.org/world-energy-balances-2019"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hyperlink" Target="http://www.globalcarbonproject.org/carbonbudget/" TargetMode="External"/><Relationship Id="rId4" Type="http://schemas.openxmlformats.org/officeDocument/2006/relationships/hyperlink" Target="https://doi.org/10.1038/s41558-019-0659-6"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energy.appstate.edu/research/work-areas/cdiac-appstate"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2-3269-2020"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energy.appstate.edu/research/work-areas/cdiac-appstate" TargetMode="External"/><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hyperlink" Target="http://www.globalcarbonproject.org/carbonbudget/" TargetMode="External"/><Relationship Id="rId5" Type="http://schemas.openxmlformats.org/officeDocument/2006/relationships/hyperlink" Target="https://doi.org/10.5194/essd-12-3269-2020" TargetMode="External"/><Relationship Id="rId4" Type="http://schemas.openxmlformats.org/officeDocument/2006/relationships/hyperlink" Target="https://doi.org/10.1038/s41558-019-0659-6"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energy.appstate.edu/research/work-areas/cdiac-appstate" TargetMode="External"/><Relationship Id="rId2" Type="http://schemas.openxmlformats.org/officeDocument/2006/relationships/chart" Target="../charts/chart2.xml"/><Relationship Id="rId1" Type="http://schemas.openxmlformats.org/officeDocument/2006/relationships/slideLayout" Target="../slideLayouts/slideLayout7.xml"/><Relationship Id="rId5" Type="http://schemas.openxmlformats.org/officeDocument/2006/relationships/hyperlink" Target="http://www.globalcarbonproject.org/carbonbudget/" TargetMode="External"/><Relationship Id="rId4" Type="http://schemas.openxmlformats.org/officeDocument/2006/relationships/hyperlink" Target="https://doi.org/10.5194/essd-12-3269-202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cdiac.ornl.gov/trends/emis/meth_reg.html"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hyperlink" Target="http://www.globalcarbonproject.org/carbonbudget/" TargetMode="External"/><Relationship Id="rId4" Type="http://schemas.openxmlformats.org/officeDocument/2006/relationships/hyperlink" Target="http://dx.doi.org/10.5194/essd-8-605-2016"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hyperlink" Target="https://doi.org/10.5194/essd-12-3269-2020" TargetMode="External"/><Relationship Id="rId7"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hyperlink" Target="http://www.globalcarbonproject.org/carbonbudget/" TargetMode="External"/><Relationship Id="rId9"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carbonfootprint.com/calculator.aspx" TargetMode="External"/><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1.xml"/><Relationship Id="rId1" Type="http://schemas.openxmlformats.org/officeDocument/2006/relationships/tags" Target="../tags/tag10.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xml"/><Relationship Id="rId1" Type="http://schemas.openxmlformats.org/officeDocument/2006/relationships/tags" Target="../tags/tag1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hyperlink" Target="https://www.nytimes.com/by/neal-e-boudette"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chart" Target="../charts/chart5.xml"/></Relationships>
</file>

<file path=ppt/slides/_rels/slide4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59.gif"/></Relationships>
</file>

<file path=ppt/slides/_rels/slide47.xml.rels><?xml version="1.0" encoding="UTF-8" standalone="yes"?>
<Relationships xmlns="http://schemas.openxmlformats.org/package/2006/relationships"><Relationship Id="rId2" Type="http://schemas.openxmlformats.org/officeDocument/2006/relationships/hyperlink" Target="mailto:andy.jorgensen@utoledo.edu"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88FE00A-D9E6-4738-A2B7-4BD91358FE28}" type="slidenum">
              <a:rPr lang="en-US" smtClean="0"/>
              <a:pPr/>
              <a:t>1</a:t>
            </a:fld>
            <a:endParaRPr lang="en-US" dirty="0"/>
          </a:p>
        </p:txBody>
      </p:sp>
      <p:sp>
        <p:nvSpPr>
          <p:cNvPr id="3074" name="Rectangle 3"/>
          <p:cNvSpPr>
            <a:spLocks noGrp="1" noChangeArrowheads="1"/>
          </p:cNvSpPr>
          <p:nvPr>
            <p:ph type="subTitle" idx="4294967295"/>
          </p:nvPr>
        </p:nvSpPr>
        <p:spPr>
          <a:xfrm>
            <a:off x="0" y="40531"/>
            <a:ext cx="5867400" cy="2778869"/>
          </a:xfrm>
          <a:noFill/>
        </p:spPr>
        <p:txBody>
          <a:bodyPr>
            <a:noAutofit/>
          </a:bodyPr>
          <a:lstStyle/>
          <a:p>
            <a:pPr marL="0" indent="0" algn="ctr">
              <a:spcBef>
                <a:spcPts val="0"/>
              </a:spcBef>
              <a:spcAft>
                <a:spcPts val="600"/>
              </a:spcAft>
              <a:buNone/>
            </a:pPr>
            <a:r>
              <a:rPr lang="en-US" sz="5400" b="1" dirty="0">
                <a:solidFill>
                  <a:srgbClr val="663300"/>
                </a:solidFill>
              </a:rPr>
              <a:t>Global Climate Disruption: </a:t>
            </a:r>
          </a:p>
          <a:p>
            <a:pPr marL="0" indent="0" algn="ctr">
              <a:spcBef>
                <a:spcPts val="0"/>
              </a:spcBef>
              <a:spcAft>
                <a:spcPts val="600"/>
              </a:spcAft>
              <a:buNone/>
            </a:pPr>
            <a:r>
              <a:rPr lang="en-US" altLang="en-US" b="1" dirty="0">
                <a:solidFill>
                  <a:srgbClr val="663300"/>
                </a:solidFill>
                <a:latin typeface="Arial" charset="0"/>
              </a:rPr>
              <a:t>How Do We Know? </a:t>
            </a:r>
          </a:p>
          <a:p>
            <a:pPr marL="0" indent="0" algn="ctr">
              <a:spcBef>
                <a:spcPts val="0"/>
              </a:spcBef>
              <a:spcAft>
                <a:spcPts val="600"/>
              </a:spcAft>
              <a:buNone/>
            </a:pPr>
            <a:r>
              <a:rPr lang="en-US" altLang="en-US" b="1" dirty="0">
                <a:solidFill>
                  <a:srgbClr val="663300"/>
                </a:solidFill>
                <a:latin typeface="Arial" charset="0"/>
              </a:rPr>
              <a:t>What Can We Do?</a:t>
            </a:r>
            <a:endParaRPr lang="en-US" altLang="en-US" sz="2800" b="1" dirty="0">
              <a:solidFill>
                <a:srgbClr val="663300"/>
              </a:solidFill>
              <a:latin typeface="Arial" charset="0"/>
            </a:endParaRPr>
          </a:p>
        </p:txBody>
      </p:sp>
      <p:pic>
        <p:nvPicPr>
          <p:cNvPr id="3077" name="Picture 6" descr="utlogoforweb.gif"/>
          <p:cNvPicPr>
            <a:picLocks noChangeAspect="1"/>
          </p:cNvPicPr>
          <p:nvPr/>
        </p:nvPicPr>
        <p:blipFill>
          <a:blip r:embed="rId4" cstate="print"/>
          <a:srcRect/>
          <a:stretch>
            <a:fillRect/>
          </a:stretch>
        </p:blipFill>
        <p:spPr bwMode="auto">
          <a:xfrm>
            <a:off x="76200" y="5882347"/>
            <a:ext cx="2667000" cy="839128"/>
          </a:xfrm>
          <a:prstGeom prst="rect">
            <a:avLst/>
          </a:prstGeom>
          <a:noFill/>
          <a:ln w="9525">
            <a:noFill/>
            <a:miter lim="800000"/>
            <a:headEnd/>
            <a:tailEnd/>
          </a:ln>
        </p:spPr>
      </p:pic>
      <p:sp>
        <p:nvSpPr>
          <p:cNvPr id="7" name="Rectangle 6"/>
          <p:cNvSpPr/>
          <p:nvPr/>
        </p:nvSpPr>
        <p:spPr>
          <a:xfrm>
            <a:off x="76200" y="3256861"/>
            <a:ext cx="8610600" cy="1415772"/>
          </a:xfrm>
          <a:prstGeom prst="rect">
            <a:avLst/>
          </a:prstGeom>
        </p:spPr>
        <p:txBody>
          <a:bodyPr wrap="square">
            <a:spAutoFit/>
          </a:bodyPr>
          <a:lstStyle/>
          <a:p>
            <a:pPr algn="ctr"/>
            <a:r>
              <a:rPr lang="en-US" sz="3200" b="1" dirty="0">
                <a:solidFill>
                  <a:srgbClr val="3333CC"/>
                </a:solidFill>
                <a:latin typeface="+mj-lt"/>
              </a:rPr>
              <a:t>Andy Jorgensen, Ph.D</a:t>
            </a:r>
            <a:r>
              <a:rPr lang="en-US" sz="2400" b="1" dirty="0">
                <a:solidFill>
                  <a:srgbClr val="3333CC"/>
                </a:solidFill>
                <a:latin typeface="+mj-lt"/>
              </a:rPr>
              <a:t>.</a:t>
            </a:r>
          </a:p>
          <a:p>
            <a:pPr algn="ctr"/>
            <a:r>
              <a:rPr lang="en-US" sz="1800" b="1" dirty="0">
                <a:latin typeface="+mj-lt"/>
              </a:rPr>
              <a:t>Associate Professor Emeritus of Chemistry, University of Toledo</a:t>
            </a:r>
          </a:p>
          <a:p>
            <a:pPr algn="ctr"/>
            <a:r>
              <a:rPr lang="en-US" b="1" dirty="0">
                <a:latin typeface="+mj-lt"/>
              </a:rPr>
              <a:t>School of Green Chemistry and Engineering</a:t>
            </a:r>
            <a:endParaRPr lang="en-US" sz="1800" b="1" dirty="0">
              <a:latin typeface="+mj-lt"/>
            </a:endParaRPr>
          </a:p>
          <a:p>
            <a:pPr algn="ctr"/>
            <a:r>
              <a:rPr lang="en-US" b="1" dirty="0">
                <a:latin typeface="+mj-lt"/>
              </a:rPr>
              <a:t>Senior Fellow, National Council for Science and the Environment</a:t>
            </a:r>
            <a:endParaRPr lang="en-US" sz="1800" b="1" dirty="0">
              <a:latin typeface="+mj-lt"/>
            </a:endParaRPr>
          </a:p>
        </p:txBody>
      </p:sp>
      <p:pic>
        <p:nvPicPr>
          <p:cNvPr id="10" name="Picture 9" descr="earth_from_space.jpg"/>
          <p:cNvPicPr>
            <a:picLocks noChangeAspect="1"/>
          </p:cNvPicPr>
          <p:nvPr/>
        </p:nvPicPr>
        <p:blipFill>
          <a:blip r:embed="rId5" cstate="print"/>
          <a:stretch>
            <a:fillRect/>
          </a:stretch>
        </p:blipFill>
        <p:spPr>
          <a:xfrm>
            <a:off x="5943600" y="109571"/>
            <a:ext cx="3047999" cy="3047999"/>
          </a:xfrm>
          <a:prstGeom prst="rect">
            <a:avLst/>
          </a:prstGeom>
        </p:spPr>
      </p:pic>
      <p:sp>
        <p:nvSpPr>
          <p:cNvPr id="11" name="TextBox 10">
            <a:extLst>
              <a:ext uri="{FF2B5EF4-FFF2-40B4-BE49-F238E27FC236}">
                <a16:creationId xmlns:a16="http://schemas.microsoft.com/office/drawing/2014/main" id="{8D9E51AA-E3F6-4A75-A76B-28D402E46E72}"/>
              </a:ext>
            </a:extLst>
          </p:cNvPr>
          <p:cNvSpPr txBox="1"/>
          <p:nvPr/>
        </p:nvSpPr>
        <p:spPr>
          <a:xfrm>
            <a:off x="275948" y="4763595"/>
            <a:ext cx="8382000" cy="461665"/>
          </a:xfrm>
          <a:prstGeom prst="rect">
            <a:avLst/>
          </a:prstGeom>
          <a:noFill/>
        </p:spPr>
        <p:txBody>
          <a:bodyPr wrap="square" rtlCol="0">
            <a:spAutoFit/>
          </a:bodyPr>
          <a:lstStyle/>
          <a:p>
            <a:pPr algn="ctr"/>
            <a:r>
              <a:rPr lang="en-US" sz="2400" b="1" i="0" dirty="0">
                <a:solidFill>
                  <a:srgbClr val="00CC00"/>
                </a:solidFill>
                <a:effectLst/>
                <a:latin typeface="Calibri" panose="020F0502020204030204" pitchFamily="34" charset="0"/>
              </a:rPr>
              <a:t>People for Peace and Justice Sandusky County</a:t>
            </a:r>
            <a:endParaRPr lang="en-US" sz="2400" b="1" dirty="0">
              <a:solidFill>
                <a:srgbClr val="00CC00"/>
              </a:solidFill>
            </a:endParaRPr>
          </a:p>
        </p:txBody>
      </p:sp>
      <p:pic>
        <p:nvPicPr>
          <p:cNvPr id="13" name="Picture 12">
            <a:extLst>
              <a:ext uri="{FF2B5EF4-FFF2-40B4-BE49-F238E27FC236}">
                <a16:creationId xmlns:a16="http://schemas.microsoft.com/office/drawing/2014/main" id="{630F897C-DAD8-4A04-929B-9879D09A301C}"/>
              </a:ext>
            </a:extLst>
          </p:cNvPr>
          <p:cNvPicPr>
            <a:picLocks noChangeAspect="1"/>
          </p:cNvPicPr>
          <p:nvPr/>
        </p:nvPicPr>
        <p:blipFill>
          <a:blip r:embed="rId6"/>
          <a:stretch>
            <a:fillRect/>
          </a:stretch>
        </p:blipFill>
        <p:spPr>
          <a:xfrm>
            <a:off x="4343400" y="5777889"/>
            <a:ext cx="4088859" cy="853850"/>
          </a:xfrm>
          <a:prstGeom prst="rect">
            <a:avLst/>
          </a:prstGeom>
        </p:spPr>
      </p:pic>
    </p:spTree>
    <p:custDataLst>
      <p:tags r:id="rId1"/>
    </p:custDataLst>
    <p:extLst>
      <p:ext uri="{BB962C8B-B14F-4D97-AF65-F5344CB8AC3E}">
        <p14:creationId xmlns:p14="http://schemas.microsoft.com/office/powerpoint/2010/main" val="4215080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07649-2976-4684-95D5-31E33EFBAFAD}"/>
              </a:ext>
            </a:extLst>
          </p:cNvPr>
          <p:cNvSpPr>
            <a:spLocks noGrp="1"/>
          </p:cNvSpPr>
          <p:nvPr>
            <p:ph type="title"/>
          </p:nvPr>
        </p:nvSpPr>
        <p:spPr>
          <a:xfrm>
            <a:off x="228600" y="136525"/>
            <a:ext cx="8077200" cy="1920875"/>
          </a:xfrm>
        </p:spPr>
        <p:txBody>
          <a:bodyPr>
            <a:normAutofit/>
          </a:bodyPr>
          <a:lstStyle/>
          <a:p>
            <a:r>
              <a:rPr lang="en-US" sz="2800" b="1" dirty="0">
                <a:solidFill>
                  <a:srgbClr val="0000FF"/>
                </a:solidFill>
              </a:rPr>
              <a:t>This talk provides accurate information about changes in climate, including the its </a:t>
            </a:r>
            <a:r>
              <a:rPr lang="en-US" sz="2800" b="1" u="sng" dirty="0">
                <a:solidFill>
                  <a:srgbClr val="0000FF"/>
                </a:solidFill>
              </a:rPr>
              <a:t>impact</a:t>
            </a:r>
            <a:r>
              <a:rPr lang="en-US" sz="2800" b="1" dirty="0">
                <a:solidFill>
                  <a:srgbClr val="0000FF"/>
                </a:solidFill>
              </a:rPr>
              <a:t> on humans and other life forms.</a:t>
            </a:r>
          </a:p>
        </p:txBody>
      </p:sp>
      <p:sp>
        <p:nvSpPr>
          <p:cNvPr id="2" name="Slide Number Placeholder 1">
            <a:extLst>
              <a:ext uri="{FF2B5EF4-FFF2-40B4-BE49-F238E27FC236}">
                <a16:creationId xmlns:a16="http://schemas.microsoft.com/office/drawing/2014/main" id="{DF96015C-984C-4562-8371-6EA17958FE60}"/>
              </a:ext>
            </a:extLst>
          </p:cNvPr>
          <p:cNvSpPr>
            <a:spLocks noGrp="1"/>
          </p:cNvSpPr>
          <p:nvPr>
            <p:ph type="sldNum" sz="quarter" idx="12"/>
          </p:nvPr>
        </p:nvSpPr>
        <p:spPr/>
        <p:txBody>
          <a:bodyPr/>
          <a:lstStyle/>
          <a:p>
            <a:fld id="{188FE00A-D9E6-4738-A2B7-4BD91358FE28}" type="slidenum">
              <a:rPr lang="en-US" smtClean="0"/>
              <a:pPr/>
              <a:t>2</a:t>
            </a:fld>
            <a:endParaRPr lang="en-US" dirty="0"/>
          </a:p>
        </p:txBody>
      </p:sp>
      <p:sp>
        <p:nvSpPr>
          <p:cNvPr id="4" name="Title 2">
            <a:extLst>
              <a:ext uri="{FF2B5EF4-FFF2-40B4-BE49-F238E27FC236}">
                <a16:creationId xmlns:a16="http://schemas.microsoft.com/office/drawing/2014/main" id="{525D7167-C48B-481C-B930-BF08217C89FF}"/>
              </a:ext>
            </a:extLst>
          </p:cNvPr>
          <p:cNvSpPr txBox="1">
            <a:spLocks/>
          </p:cNvSpPr>
          <p:nvPr/>
        </p:nvSpPr>
        <p:spPr>
          <a:xfrm>
            <a:off x="381000" y="2057400"/>
            <a:ext cx="7620000" cy="10056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0000FF"/>
                </a:solidFill>
              </a:rPr>
              <a:t>Included are some ideas for </a:t>
            </a:r>
            <a:r>
              <a:rPr lang="en-US" sz="2800" b="1" u="sng" dirty="0">
                <a:solidFill>
                  <a:srgbClr val="0000FF"/>
                </a:solidFill>
              </a:rPr>
              <a:t>how we can deal with these problems</a:t>
            </a:r>
            <a:r>
              <a:rPr lang="en-US" sz="2800" b="1" dirty="0">
                <a:solidFill>
                  <a:srgbClr val="0000FF"/>
                </a:solidFill>
              </a:rPr>
              <a:t>.</a:t>
            </a:r>
          </a:p>
        </p:txBody>
      </p:sp>
      <p:sp>
        <p:nvSpPr>
          <p:cNvPr id="5" name="Title 2">
            <a:extLst>
              <a:ext uri="{FF2B5EF4-FFF2-40B4-BE49-F238E27FC236}">
                <a16:creationId xmlns:a16="http://schemas.microsoft.com/office/drawing/2014/main" id="{5D9BCD0D-1946-4061-BD94-407AD707EA80}"/>
              </a:ext>
            </a:extLst>
          </p:cNvPr>
          <p:cNvSpPr txBox="1">
            <a:spLocks/>
          </p:cNvSpPr>
          <p:nvPr/>
        </p:nvSpPr>
        <p:spPr>
          <a:xfrm>
            <a:off x="96915" y="3292475"/>
            <a:ext cx="8610600" cy="16914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0000FF"/>
                </a:solidFill>
              </a:rPr>
              <a:t>I hope that this information </a:t>
            </a:r>
            <a:r>
              <a:rPr lang="en-US" sz="2800" b="1" u="sng" dirty="0">
                <a:solidFill>
                  <a:srgbClr val="0000FF"/>
                </a:solidFill>
              </a:rPr>
              <a:t>will help you discuss the problem with others, which I urge you to do.</a:t>
            </a:r>
          </a:p>
        </p:txBody>
      </p:sp>
    </p:spTree>
    <p:extLst>
      <p:ext uri="{BB962C8B-B14F-4D97-AF65-F5344CB8AC3E}">
        <p14:creationId xmlns:p14="http://schemas.microsoft.com/office/powerpoint/2010/main" val="489956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6813A7F-1290-4349-AB5F-02E12639C103}"/>
              </a:ext>
            </a:extLst>
          </p:cNvPr>
          <p:cNvSpPr>
            <a:spLocks noGrp="1"/>
          </p:cNvSpPr>
          <p:nvPr>
            <p:ph type="sldNum" sz="quarter" idx="12"/>
          </p:nvPr>
        </p:nvSpPr>
        <p:spPr/>
        <p:txBody>
          <a:bodyPr/>
          <a:lstStyle/>
          <a:p>
            <a:fld id="{188FE00A-D9E6-4738-A2B7-4BD91358FE28}" type="slidenum">
              <a:rPr lang="en-US" smtClean="0"/>
              <a:pPr/>
              <a:t>3</a:t>
            </a:fld>
            <a:endParaRPr lang="en-US" dirty="0"/>
          </a:p>
        </p:txBody>
      </p:sp>
      <p:sp>
        <p:nvSpPr>
          <p:cNvPr id="5" name="Title 1">
            <a:extLst>
              <a:ext uri="{FF2B5EF4-FFF2-40B4-BE49-F238E27FC236}">
                <a16:creationId xmlns:a16="http://schemas.microsoft.com/office/drawing/2014/main" id="{0003A99E-07E1-431B-A23A-78FB61B4D96C}"/>
              </a:ext>
            </a:extLst>
          </p:cNvPr>
          <p:cNvSpPr>
            <a:spLocks noGrp="1"/>
          </p:cNvSpPr>
          <p:nvPr>
            <p:ph type="title"/>
          </p:nvPr>
        </p:nvSpPr>
        <p:spPr>
          <a:xfrm>
            <a:off x="228600" y="215900"/>
            <a:ext cx="8595360" cy="698500"/>
          </a:xfrm>
        </p:spPr>
        <p:txBody>
          <a:bodyPr>
            <a:noAutofit/>
          </a:bodyPr>
          <a:lstStyle/>
          <a:p>
            <a:r>
              <a:rPr lang="en-US" sz="2800" b="1" dirty="0">
                <a:solidFill>
                  <a:srgbClr val="663300"/>
                </a:solidFill>
              </a:rPr>
              <a:t>Global Temperature Measurements Through 2020</a:t>
            </a:r>
          </a:p>
        </p:txBody>
      </p:sp>
      <p:sp>
        <p:nvSpPr>
          <p:cNvPr id="3" name="Rectangle 2">
            <a:extLst>
              <a:ext uri="{FF2B5EF4-FFF2-40B4-BE49-F238E27FC236}">
                <a16:creationId xmlns:a16="http://schemas.microsoft.com/office/drawing/2014/main" id="{C60A3EBB-4987-493F-B0B0-B6E7A322F801}"/>
              </a:ext>
            </a:extLst>
          </p:cNvPr>
          <p:cNvSpPr/>
          <p:nvPr/>
        </p:nvSpPr>
        <p:spPr>
          <a:xfrm>
            <a:off x="762000" y="6248089"/>
            <a:ext cx="7619999" cy="461665"/>
          </a:xfrm>
          <a:prstGeom prst="rect">
            <a:avLst/>
          </a:prstGeom>
        </p:spPr>
        <p:txBody>
          <a:bodyPr wrap="square">
            <a:spAutoFit/>
          </a:bodyPr>
          <a:lstStyle/>
          <a:p>
            <a:r>
              <a:rPr lang="en-US" sz="1200" dirty="0"/>
              <a:t>NOAA National Centers for Environmental information, Climate at a Glance: Global Time Series, retrieved on February 15, 2021 fromhttps://www.ncdc.noaa.gov/cag/global/time-series</a:t>
            </a:r>
          </a:p>
        </p:txBody>
      </p:sp>
      <p:pic>
        <p:nvPicPr>
          <p:cNvPr id="9" name="Picture 8">
            <a:extLst>
              <a:ext uri="{FF2B5EF4-FFF2-40B4-BE49-F238E27FC236}">
                <a16:creationId xmlns:a16="http://schemas.microsoft.com/office/drawing/2014/main" id="{AED6DC84-B5E3-4DC7-993B-78AB405C62C0}"/>
              </a:ext>
            </a:extLst>
          </p:cNvPr>
          <p:cNvPicPr>
            <a:picLocks noChangeAspect="1"/>
          </p:cNvPicPr>
          <p:nvPr/>
        </p:nvPicPr>
        <p:blipFill>
          <a:blip r:embed="rId2"/>
          <a:stretch>
            <a:fillRect/>
          </a:stretch>
        </p:blipFill>
        <p:spPr>
          <a:xfrm>
            <a:off x="7372780" y="5508922"/>
            <a:ext cx="1657350" cy="295275"/>
          </a:xfrm>
          <a:prstGeom prst="rect">
            <a:avLst/>
          </a:prstGeom>
        </p:spPr>
      </p:pic>
      <p:sp>
        <p:nvSpPr>
          <p:cNvPr id="10" name="TextBox 9">
            <a:extLst>
              <a:ext uri="{FF2B5EF4-FFF2-40B4-BE49-F238E27FC236}">
                <a16:creationId xmlns:a16="http://schemas.microsoft.com/office/drawing/2014/main" id="{AB03A354-9B0C-4F95-98C1-4A7E41A7B6A6}"/>
              </a:ext>
            </a:extLst>
          </p:cNvPr>
          <p:cNvSpPr txBox="1"/>
          <p:nvPr/>
        </p:nvSpPr>
        <p:spPr>
          <a:xfrm>
            <a:off x="105732" y="5903701"/>
            <a:ext cx="4038600" cy="369332"/>
          </a:xfrm>
          <a:prstGeom prst="rect">
            <a:avLst/>
          </a:prstGeom>
          <a:noFill/>
        </p:spPr>
        <p:txBody>
          <a:bodyPr wrap="square" rtlCol="0">
            <a:spAutoFit/>
          </a:bodyPr>
          <a:lstStyle/>
          <a:p>
            <a:r>
              <a:rPr lang="en-US" b="1" dirty="0">
                <a:solidFill>
                  <a:srgbClr val="FF0000"/>
                </a:solidFill>
              </a:rPr>
              <a:t>Link to source on most pages  </a:t>
            </a:r>
          </a:p>
        </p:txBody>
      </p:sp>
      <p:sp>
        <p:nvSpPr>
          <p:cNvPr id="11" name="Arrow: Down 10">
            <a:extLst>
              <a:ext uri="{FF2B5EF4-FFF2-40B4-BE49-F238E27FC236}">
                <a16:creationId xmlns:a16="http://schemas.microsoft.com/office/drawing/2014/main" id="{E0D48795-0818-4D55-82F4-29A891072C55}"/>
              </a:ext>
            </a:extLst>
          </p:cNvPr>
          <p:cNvSpPr/>
          <p:nvPr/>
        </p:nvSpPr>
        <p:spPr>
          <a:xfrm>
            <a:off x="3054566" y="5673725"/>
            <a:ext cx="298234" cy="57953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A3DF8C4-28C9-4BA3-A1F9-CDC570A25359}"/>
              </a:ext>
            </a:extLst>
          </p:cNvPr>
          <p:cNvPicPr>
            <a:picLocks noChangeAspect="1"/>
          </p:cNvPicPr>
          <p:nvPr/>
        </p:nvPicPr>
        <p:blipFill>
          <a:blip r:embed="rId3"/>
          <a:stretch>
            <a:fillRect/>
          </a:stretch>
        </p:blipFill>
        <p:spPr>
          <a:xfrm>
            <a:off x="56934" y="888392"/>
            <a:ext cx="9030130" cy="4600755"/>
          </a:xfrm>
          <a:prstGeom prst="rect">
            <a:avLst/>
          </a:prstGeom>
        </p:spPr>
      </p:pic>
      <p:sp>
        <p:nvSpPr>
          <p:cNvPr id="8" name="TextBox 7">
            <a:extLst>
              <a:ext uri="{FF2B5EF4-FFF2-40B4-BE49-F238E27FC236}">
                <a16:creationId xmlns:a16="http://schemas.microsoft.com/office/drawing/2014/main" id="{B52CF8B6-EEE1-4BA0-902E-DBA93D9EFB42}"/>
              </a:ext>
            </a:extLst>
          </p:cNvPr>
          <p:cNvSpPr txBox="1"/>
          <p:nvPr/>
        </p:nvSpPr>
        <p:spPr>
          <a:xfrm>
            <a:off x="4571999" y="1319399"/>
            <a:ext cx="4000500" cy="707886"/>
          </a:xfrm>
          <a:prstGeom prst="rect">
            <a:avLst/>
          </a:prstGeom>
          <a:noFill/>
        </p:spPr>
        <p:txBody>
          <a:bodyPr wrap="square" rtlCol="0">
            <a:spAutoFit/>
          </a:bodyPr>
          <a:lstStyle/>
          <a:p>
            <a:r>
              <a:rPr lang="en-US" sz="2000" b="1" dirty="0">
                <a:solidFill>
                  <a:srgbClr val="00CC00"/>
                </a:solidFill>
              </a:rPr>
              <a:t>4 of the warmest years of modern times were since 2016.       </a:t>
            </a:r>
            <a:r>
              <a:rPr lang="en-US" sz="2000" b="1" dirty="0">
                <a:solidFill>
                  <a:srgbClr val="00CC00"/>
                </a:solidFill>
                <a:sym typeface="Wingdings" panose="05000000000000000000" pitchFamily="2" charset="2"/>
              </a:rPr>
              <a:t></a:t>
            </a:r>
            <a:endParaRPr lang="en-US" b="1" dirty="0">
              <a:solidFill>
                <a:srgbClr val="00CC00"/>
              </a:solidFill>
            </a:endParaRPr>
          </a:p>
        </p:txBody>
      </p:sp>
    </p:spTree>
    <p:extLst>
      <p:ext uri="{BB962C8B-B14F-4D97-AF65-F5344CB8AC3E}">
        <p14:creationId xmlns:p14="http://schemas.microsoft.com/office/powerpoint/2010/main" val="2257249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88FE00A-D9E6-4738-A2B7-4BD91358FE28}" type="slidenum">
              <a:rPr lang="en-US" smtClean="0"/>
              <a:pPr/>
              <a:t>4</a:t>
            </a:fld>
            <a:endParaRPr lang="en-US" dirty="0"/>
          </a:p>
        </p:txBody>
      </p:sp>
      <p:sp>
        <p:nvSpPr>
          <p:cNvPr id="14" name="Rectangle 13">
            <a:extLst>
              <a:ext uri="{FF2B5EF4-FFF2-40B4-BE49-F238E27FC236}">
                <a16:creationId xmlns:a16="http://schemas.microsoft.com/office/drawing/2014/main" id="{8C515B6A-1906-4B1B-949C-43D21D959B16}"/>
              </a:ext>
            </a:extLst>
          </p:cNvPr>
          <p:cNvSpPr/>
          <p:nvPr/>
        </p:nvSpPr>
        <p:spPr>
          <a:xfrm>
            <a:off x="2514600" y="6400412"/>
            <a:ext cx="4517243" cy="276999"/>
          </a:xfrm>
          <a:prstGeom prst="rect">
            <a:avLst/>
          </a:prstGeom>
        </p:spPr>
        <p:txBody>
          <a:bodyPr wrap="square">
            <a:spAutoFit/>
          </a:bodyPr>
          <a:lstStyle/>
          <a:p>
            <a:r>
              <a:rPr lang="en-US" sz="1200" dirty="0">
                <a:hlinkClick r:id="rId2"/>
              </a:rPr>
              <a:t>https://www.ncei.noaa.gov/news/global-climate-202001</a:t>
            </a:r>
            <a:endParaRPr lang="en-US" sz="1200" dirty="0"/>
          </a:p>
        </p:txBody>
      </p:sp>
      <p:sp>
        <p:nvSpPr>
          <p:cNvPr id="4" name="TextBox 3">
            <a:extLst>
              <a:ext uri="{FF2B5EF4-FFF2-40B4-BE49-F238E27FC236}">
                <a16:creationId xmlns:a16="http://schemas.microsoft.com/office/drawing/2014/main" id="{40B3DAE8-A167-4932-A499-9F2116A601B5}"/>
              </a:ext>
            </a:extLst>
          </p:cNvPr>
          <p:cNvSpPr txBox="1"/>
          <p:nvPr/>
        </p:nvSpPr>
        <p:spPr>
          <a:xfrm>
            <a:off x="1378009" y="4677846"/>
            <a:ext cx="6588919" cy="646331"/>
          </a:xfrm>
          <a:prstGeom prst="rect">
            <a:avLst/>
          </a:prstGeom>
          <a:noFill/>
        </p:spPr>
        <p:txBody>
          <a:bodyPr wrap="square" rtlCol="0">
            <a:spAutoFit/>
          </a:bodyPr>
          <a:lstStyle/>
          <a:p>
            <a:r>
              <a:rPr lang="en-US" sz="3600" b="1" dirty="0">
                <a:solidFill>
                  <a:srgbClr val="FF0000"/>
                </a:solidFill>
                <a:latin typeface="Arial Black" panose="020B0A04020102020204" pitchFamily="34" charset="0"/>
              </a:rPr>
              <a:t>The Earth has a fever!</a:t>
            </a:r>
          </a:p>
        </p:txBody>
      </p:sp>
      <p:sp>
        <p:nvSpPr>
          <p:cNvPr id="6" name="Content Placeholder 5">
            <a:extLst>
              <a:ext uri="{FF2B5EF4-FFF2-40B4-BE49-F238E27FC236}">
                <a16:creationId xmlns:a16="http://schemas.microsoft.com/office/drawing/2014/main" id="{62ACF2EB-91FF-411B-99DC-15ACC3FE664F}"/>
              </a:ext>
            </a:extLst>
          </p:cNvPr>
          <p:cNvSpPr>
            <a:spLocks noGrp="1"/>
          </p:cNvSpPr>
          <p:nvPr>
            <p:ph idx="1"/>
          </p:nvPr>
        </p:nvSpPr>
        <p:spPr>
          <a:xfrm>
            <a:off x="228600" y="2162078"/>
            <a:ext cx="8229600" cy="1571722"/>
          </a:xfrm>
        </p:spPr>
        <p:txBody>
          <a:bodyPr>
            <a:noAutofit/>
          </a:bodyPr>
          <a:lstStyle/>
          <a:p>
            <a:pPr>
              <a:spcBef>
                <a:spcPts val="1200"/>
              </a:spcBef>
            </a:pPr>
            <a:r>
              <a:rPr lang="en-US" sz="1800" b="1" dirty="0"/>
              <a:t>“</a:t>
            </a:r>
            <a:r>
              <a:rPr lang="en-US" sz="2400" dirty="0"/>
              <a:t>The January 2020 global land and ocean surface temperature was the </a:t>
            </a:r>
            <a:r>
              <a:rPr lang="en-US" sz="2400" b="1" dirty="0">
                <a:solidFill>
                  <a:srgbClr val="FF0000"/>
                </a:solidFill>
              </a:rPr>
              <a:t>highest </a:t>
            </a:r>
            <a:r>
              <a:rPr lang="en-US" sz="2400" dirty="0"/>
              <a:t>in the 141-year record at </a:t>
            </a:r>
            <a:r>
              <a:rPr lang="en-US" sz="2400" b="1" dirty="0">
                <a:solidFill>
                  <a:srgbClr val="FF0000"/>
                </a:solidFill>
              </a:rPr>
              <a:t>2.05°F</a:t>
            </a:r>
            <a:r>
              <a:rPr lang="en-US" sz="2400" dirty="0"/>
              <a:t> (1.14°C) above the 20th century average of 53.6°F (12.0°C).</a:t>
            </a:r>
            <a:r>
              <a:rPr lang="en-US" sz="1800" b="1" dirty="0"/>
              <a:t>.”</a:t>
            </a:r>
          </a:p>
        </p:txBody>
      </p:sp>
      <p:pic>
        <p:nvPicPr>
          <p:cNvPr id="7" name="Picture 6">
            <a:extLst>
              <a:ext uri="{FF2B5EF4-FFF2-40B4-BE49-F238E27FC236}">
                <a16:creationId xmlns:a16="http://schemas.microsoft.com/office/drawing/2014/main" id="{A5055AFD-DF2C-4B32-81B1-7A7EB91956DF}"/>
              </a:ext>
            </a:extLst>
          </p:cNvPr>
          <p:cNvPicPr>
            <a:picLocks noChangeAspect="1"/>
          </p:cNvPicPr>
          <p:nvPr/>
        </p:nvPicPr>
        <p:blipFill>
          <a:blip r:embed="rId3"/>
          <a:stretch>
            <a:fillRect/>
          </a:stretch>
        </p:blipFill>
        <p:spPr>
          <a:xfrm>
            <a:off x="153590" y="160789"/>
            <a:ext cx="1903810" cy="529376"/>
          </a:xfrm>
          <a:prstGeom prst="rect">
            <a:avLst/>
          </a:prstGeom>
        </p:spPr>
      </p:pic>
      <p:pic>
        <p:nvPicPr>
          <p:cNvPr id="3" name="Picture 2">
            <a:extLst>
              <a:ext uri="{FF2B5EF4-FFF2-40B4-BE49-F238E27FC236}">
                <a16:creationId xmlns:a16="http://schemas.microsoft.com/office/drawing/2014/main" id="{6EDA11EB-5C26-4235-A780-7759361E04EE}"/>
              </a:ext>
            </a:extLst>
          </p:cNvPr>
          <p:cNvPicPr>
            <a:picLocks noChangeAspect="1"/>
          </p:cNvPicPr>
          <p:nvPr/>
        </p:nvPicPr>
        <p:blipFill>
          <a:blip r:embed="rId4"/>
          <a:stretch>
            <a:fillRect/>
          </a:stretch>
        </p:blipFill>
        <p:spPr>
          <a:xfrm>
            <a:off x="88333" y="983939"/>
            <a:ext cx="8967333" cy="881404"/>
          </a:xfrm>
          <a:prstGeom prst="rect">
            <a:avLst/>
          </a:prstGeom>
        </p:spPr>
      </p:pic>
    </p:spTree>
    <p:extLst>
      <p:ext uri="{BB962C8B-B14F-4D97-AF65-F5344CB8AC3E}">
        <p14:creationId xmlns:p14="http://schemas.microsoft.com/office/powerpoint/2010/main" val="3027912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88FE00A-D9E6-4738-A2B7-4BD91358FE28}" type="slidenum">
              <a:rPr lang="en-US" smtClean="0"/>
              <a:pPr/>
              <a:t>5</a:t>
            </a:fld>
            <a:endParaRPr lang="en-US" dirty="0"/>
          </a:p>
        </p:txBody>
      </p:sp>
      <p:sp>
        <p:nvSpPr>
          <p:cNvPr id="4" name="Rectangle 3"/>
          <p:cNvSpPr/>
          <p:nvPr/>
        </p:nvSpPr>
        <p:spPr>
          <a:xfrm>
            <a:off x="4248001" y="6385023"/>
            <a:ext cx="3184205" cy="307777"/>
          </a:xfrm>
          <a:prstGeom prst="rect">
            <a:avLst/>
          </a:prstGeom>
        </p:spPr>
        <p:txBody>
          <a:bodyPr wrap="none">
            <a:spAutoFit/>
          </a:bodyPr>
          <a:lstStyle/>
          <a:p>
            <a:r>
              <a:rPr lang="en-US" sz="1400" dirty="0"/>
              <a:t>http://data.giss.nasa.gov/gistemp/maps/</a:t>
            </a:r>
          </a:p>
        </p:txBody>
      </p:sp>
      <p:sp>
        <p:nvSpPr>
          <p:cNvPr id="5" name="Rectangle 4"/>
          <p:cNvSpPr/>
          <p:nvPr/>
        </p:nvSpPr>
        <p:spPr>
          <a:xfrm>
            <a:off x="381000" y="6401256"/>
            <a:ext cx="3886200" cy="307777"/>
          </a:xfrm>
          <a:prstGeom prst="rect">
            <a:avLst/>
          </a:prstGeom>
        </p:spPr>
        <p:txBody>
          <a:bodyPr wrap="square">
            <a:spAutoFit/>
          </a:bodyPr>
          <a:lstStyle/>
          <a:p>
            <a:r>
              <a:rPr lang="en-US" sz="1400" dirty="0"/>
              <a:t>Source: NASA GISS Surface Temperature Analysis: </a:t>
            </a:r>
          </a:p>
        </p:txBody>
      </p:sp>
      <p:sp>
        <p:nvSpPr>
          <p:cNvPr id="9" name="TextBox 8">
            <a:extLst>
              <a:ext uri="{FF2B5EF4-FFF2-40B4-BE49-F238E27FC236}">
                <a16:creationId xmlns:a16="http://schemas.microsoft.com/office/drawing/2014/main" id="{BB07779C-B73C-4941-9D6A-F4D84BF1B752}"/>
              </a:ext>
            </a:extLst>
          </p:cNvPr>
          <p:cNvSpPr txBox="1"/>
          <p:nvPr/>
        </p:nvSpPr>
        <p:spPr>
          <a:xfrm>
            <a:off x="304800" y="5841827"/>
            <a:ext cx="8839200" cy="461665"/>
          </a:xfrm>
          <a:prstGeom prst="rect">
            <a:avLst/>
          </a:prstGeom>
          <a:noFill/>
        </p:spPr>
        <p:txBody>
          <a:bodyPr wrap="square" rtlCol="0">
            <a:spAutoFit/>
          </a:bodyPr>
          <a:lstStyle/>
          <a:p>
            <a:r>
              <a:rPr lang="en-US" sz="2400" b="1" dirty="0">
                <a:solidFill>
                  <a:srgbClr val="0000FF"/>
                </a:solidFill>
              </a:rPr>
              <a:t>Note how </a:t>
            </a:r>
            <a:r>
              <a:rPr lang="en-US" sz="2400" b="1" u="sng" dirty="0">
                <a:solidFill>
                  <a:srgbClr val="0000FF"/>
                </a:solidFill>
              </a:rPr>
              <a:t>uneven</a:t>
            </a:r>
            <a:r>
              <a:rPr lang="en-US" sz="2400" b="1" dirty="0">
                <a:solidFill>
                  <a:srgbClr val="0000FF"/>
                </a:solidFill>
              </a:rPr>
              <a:t> the increased temperatures are around the world.</a:t>
            </a:r>
          </a:p>
        </p:txBody>
      </p:sp>
      <p:pic>
        <p:nvPicPr>
          <p:cNvPr id="3" name="Picture 2">
            <a:extLst>
              <a:ext uri="{FF2B5EF4-FFF2-40B4-BE49-F238E27FC236}">
                <a16:creationId xmlns:a16="http://schemas.microsoft.com/office/drawing/2014/main" id="{59BB1C76-268F-47CF-9FF0-3309867AABC2}"/>
              </a:ext>
            </a:extLst>
          </p:cNvPr>
          <p:cNvPicPr>
            <a:picLocks noChangeAspect="1"/>
          </p:cNvPicPr>
          <p:nvPr/>
        </p:nvPicPr>
        <p:blipFill>
          <a:blip r:embed="rId2"/>
          <a:stretch>
            <a:fillRect/>
          </a:stretch>
        </p:blipFill>
        <p:spPr>
          <a:xfrm>
            <a:off x="0" y="165200"/>
            <a:ext cx="8610600" cy="5471319"/>
          </a:xfrm>
          <a:prstGeom prst="rect">
            <a:avLst/>
          </a:prstGeom>
        </p:spPr>
      </p:pic>
    </p:spTree>
    <p:extLst>
      <p:ext uri="{BB962C8B-B14F-4D97-AF65-F5344CB8AC3E}">
        <p14:creationId xmlns:p14="http://schemas.microsoft.com/office/powerpoint/2010/main" val="2662180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D7851E-EC73-42D5-BA87-6A2288D9B98E}"/>
              </a:ext>
            </a:extLst>
          </p:cNvPr>
          <p:cNvSpPr>
            <a:spLocks noGrp="1"/>
          </p:cNvSpPr>
          <p:nvPr>
            <p:ph type="sldNum" sz="quarter" idx="12"/>
          </p:nvPr>
        </p:nvSpPr>
        <p:spPr/>
        <p:txBody>
          <a:bodyPr/>
          <a:lstStyle/>
          <a:p>
            <a:fld id="{188FE00A-D9E6-4738-A2B7-4BD91358FE28}" type="slidenum">
              <a:rPr lang="en-US" smtClean="0"/>
              <a:pPr/>
              <a:t>6</a:t>
            </a:fld>
            <a:endParaRPr lang="en-US" dirty="0"/>
          </a:p>
        </p:txBody>
      </p:sp>
      <p:pic>
        <p:nvPicPr>
          <p:cNvPr id="3" name="Picture 2">
            <a:extLst>
              <a:ext uri="{FF2B5EF4-FFF2-40B4-BE49-F238E27FC236}">
                <a16:creationId xmlns:a16="http://schemas.microsoft.com/office/drawing/2014/main" id="{4AF4D6A7-0E6C-4C30-904B-0CF89BB130D6}"/>
              </a:ext>
            </a:extLst>
          </p:cNvPr>
          <p:cNvPicPr>
            <a:picLocks noChangeAspect="1"/>
          </p:cNvPicPr>
          <p:nvPr/>
        </p:nvPicPr>
        <p:blipFill>
          <a:blip r:embed="rId2"/>
          <a:stretch>
            <a:fillRect/>
          </a:stretch>
        </p:blipFill>
        <p:spPr>
          <a:xfrm>
            <a:off x="356586" y="114474"/>
            <a:ext cx="8305800" cy="616643"/>
          </a:xfrm>
          <a:prstGeom prst="rect">
            <a:avLst/>
          </a:prstGeom>
        </p:spPr>
      </p:pic>
      <p:pic>
        <p:nvPicPr>
          <p:cNvPr id="4" name="Picture 3">
            <a:extLst>
              <a:ext uri="{FF2B5EF4-FFF2-40B4-BE49-F238E27FC236}">
                <a16:creationId xmlns:a16="http://schemas.microsoft.com/office/drawing/2014/main" id="{3BA94616-D316-47B3-842A-0A2A8F72649D}"/>
              </a:ext>
            </a:extLst>
          </p:cNvPr>
          <p:cNvPicPr>
            <a:picLocks noChangeAspect="1"/>
          </p:cNvPicPr>
          <p:nvPr/>
        </p:nvPicPr>
        <p:blipFill>
          <a:blip r:embed="rId3"/>
          <a:stretch>
            <a:fillRect/>
          </a:stretch>
        </p:blipFill>
        <p:spPr>
          <a:xfrm>
            <a:off x="0" y="1567609"/>
            <a:ext cx="7317778" cy="5081368"/>
          </a:xfrm>
          <a:prstGeom prst="rect">
            <a:avLst/>
          </a:prstGeom>
        </p:spPr>
      </p:pic>
      <p:sp>
        <p:nvSpPr>
          <p:cNvPr id="5" name="TextBox 4">
            <a:extLst>
              <a:ext uri="{FF2B5EF4-FFF2-40B4-BE49-F238E27FC236}">
                <a16:creationId xmlns:a16="http://schemas.microsoft.com/office/drawing/2014/main" id="{49E1A221-F093-4C39-BA95-3828D3A64730}"/>
              </a:ext>
            </a:extLst>
          </p:cNvPr>
          <p:cNvSpPr txBox="1"/>
          <p:nvPr/>
        </p:nvSpPr>
        <p:spPr>
          <a:xfrm>
            <a:off x="7162800" y="1828800"/>
            <a:ext cx="1981200" cy="1200329"/>
          </a:xfrm>
          <a:prstGeom prst="rect">
            <a:avLst/>
          </a:prstGeom>
          <a:noFill/>
        </p:spPr>
        <p:txBody>
          <a:bodyPr wrap="square" rtlCol="0">
            <a:spAutoFit/>
          </a:bodyPr>
          <a:lstStyle/>
          <a:p>
            <a:r>
              <a:rPr lang="en-US" sz="2400" b="1" dirty="0">
                <a:solidFill>
                  <a:srgbClr val="FF0000"/>
                </a:solidFill>
              </a:rPr>
              <a:t>Large amount of melting in just 9 days.</a:t>
            </a:r>
          </a:p>
        </p:txBody>
      </p:sp>
      <p:sp>
        <p:nvSpPr>
          <p:cNvPr id="6" name="Rectangle 5">
            <a:extLst>
              <a:ext uri="{FF2B5EF4-FFF2-40B4-BE49-F238E27FC236}">
                <a16:creationId xmlns:a16="http://schemas.microsoft.com/office/drawing/2014/main" id="{B4580FD5-8D30-4E55-9F6A-952F404A98B7}"/>
              </a:ext>
            </a:extLst>
          </p:cNvPr>
          <p:cNvSpPr/>
          <p:nvPr/>
        </p:nvSpPr>
        <p:spPr>
          <a:xfrm>
            <a:off x="1247338" y="591128"/>
            <a:ext cx="7391400" cy="830997"/>
          </a:xfrm>
          <a:prstGeom prst="rect">
            <a:avLst/>
          </a:prstGeom>
        </p:spPr>
        <p:txBody>
          <a:bodyPr wrap="square">
            <a:spAutoFit/>
          </a:bodyPr>
          <a:lstStyle/>
          <a:p>
            <a:r>
              <a:rPr lang="en-US" sz="2400" dirty="0">
                <a:solidFill>
                  <a:srgbClr val="000000"/>
                </a:solidFill>
                <a:latin typeface="+mj-lt"/>
              </a:rPr>
              <a:t>“On February 6, 2020, weather stations recorded the </a:t>
            </a:r>
            <a:r>
              <a:rPr lang="en-US" sz="2400" dirty="0">
                <a:solidFill>
                  <a:srgbClr val="F77705"/>
                </a:solidFill>
                <a:latin typeface="+mj-lt"/>
                <a:hlinkClick r:id="rId4"/>
              </a:rPr>
              <a:t>hottest temperature on record</a:t>
            </a:r>
            <a:r>
              <a:rPr lang="en-US" sz="2400" dirty="0">
                <a:solidFill>
                  <a:srgbClr val="000000"/>
                </a:solidFill>
                <a:latin typeface="+mj-lt"/>
              </a:rPr>
              <a:t> for Antarctica.”</a:t>
            </a:r>
            <a:endParaRPr lang="en-US" sz="2400" dirty="0">
              <a:latin typeface="+mj-lt"/>
            </a:endParaRPr>
          </a:p>
        </p:txBody>
      </p:sp>
      <p:sp>
        <p:nvSpPr>
          <p:cNvPr id="7" name="Rectangle 6">
            <a:extLst>
              <a:ext uri="{FF2B5EF4-FFF2-40B4-BE49-F238E27FC236}">
                <a16:creationId xmlns:a16="http://schemas.microsoft.com/office/drawing/2014/main" id="{CA131644-CACC-4344-A8D2-BDD27223A3EA}"/>
              </a:ext>
            </a:extLst>
          </p:cNvPr>
          <p:cNvSpPr/>
          <p:nvPr/>
        </p:nvSpPr>
        <p:spPr>
          <a:xfrm>
            <a:off x="392098" y="6521785"/>
            <a:ext cx="8359804" cy="307777"/>
          </a:xfrm>
          <a:prstGeom prst="rect">
            <a:avLst/>
          </a:prstGeom>
        </p:spPr>
        <p:txBody>
          <a:bodyPr wrap="square">
            <a:spAutoFit/>
          </a:bodyPr>
          <a:lstStyle/>
          <a:p>
            <a:r>
              <a:rPr lang="en-US" sz="1400" dirty="0">
                <a:hlinkClick r:id="rId5"/>
              </a:rPr>
              <a:t>https://earthobservatory.nasa.gov/images/146322/antarctica-melts-under-its-hottest-days-on-record</a:t>
            </a:r>
            <a:endParaRPr lang="en-US" sz="1400" dirty="0"/>
          </a:p>
        </p:txBody>
      </p:sp>
    </p:spTree>
    <p:extLst>
      <p:ext uri="{BB962C8B-B14F-4D97-AF65-F5344CB8AC3E}">
        <p14:creationId xmlns:p14="http://schemas.microsoft.com/office/powerpoint/2010/main" val="3810470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9401A3-1F16-4AB1-9BD5-7F46DCBE0C27}"/>
              </a:ext>
            </a:extLst>
          </p:cNvPr>
          <p:cNvSpPr>
            <a:spLocks noGrp="1"/>
          </p:cNvSpPr>
          <p:nvPr>
            <p:ph type="sldNum" sz="quarter" idx="12"/>
          </p:nvPr>
        </p:nvSpPr>
        <p:spPr/>
        <p:txBody>
          <a:bodyPr/>
          <a:lstStyle/>
          <a:p>
            <a:fld id="{188FE00A-D9E6-4738-A2B7-4BD91358FE28}" type="slidenum">
              <a:rPr lang="en-US" smtClean="0"/>
              <a:pPr/>
              <a:t>7</a:t>
            </a:fld>
            <a:endParaRPr lang="en-US" dirty="0"/>
          </a:p>
        </p:txBody>
      </p:sp>
      <p:pic>
        <p:nvPicPr>
          <p:cNvPr id="3" name="Picture 2">
            <a:extLst>
              <a:ext uri="{FF2B5EF4-FFF2-40B4-BE49-F238E27FC236}">
                <a16:creationId xmlns:a16="http://schemas.microsoft.com/office/drawing/2014/main" id="{FD324227-7CF8-4215-89D0-4D9C3CB35B78}"/>
              </a:ext>
            </a:extLst>
          </p:cNvPr>
          <p:cNvPicPr>
            <a:picLocks noChangeAspect="1"/>
          </p:cNvPicPr>
          <p:nvPr/>
        </p:nvPicPr>
        <p:blipFill>
          <a:blip r:embed="rId2"/>
          <a:stretch>
            <a:fillRect/>
          </a:stretch>
        </p:blipFill>
        <p:spPr>
          <a:xfrm>
            <a:off x="1295400" y="44918"/>
            <a:ext cx="5750071" cy="4527082"/>
          </a:xfrm>
          <a:prstGeom prst="rect">
            <a:avLst/>
          </a:prstGeom>
        </p:spPr>
      </p:pic>
      <p:sp>
        <p:nvSpPr>
          <p:cNvPr id="4" name="Rectangle 3">
            <a:extLst>
              <a:ext uri="{FF2B5EF4-FFF2-40B4-BE49-F238E27FC236}">
                <a16:creationId xmlns:a16="http://schemas.microsoft.com/office/drawing/2014/main" id="{10D66106-CC13-4B2B-8155-98A3D114B361}"/>
              </a:ext>
            </a:extLst>
          </p:cNvPr>
          <p:cNvSpPr/>
          <p:nvPr/>
        </p:nvSpPr>
        <p:spPr>
          <a:xfrm>
            <a:off x="601561" y="6395943"/>
            <a:ext cx="7407477" cy="307777"/>
          </a:xfrm>
          <a:prstGeom prst="rect">
            <a:avLst/>
          </a:prstGeom>
        </p:spPr>
        <p:txBody>
          <a:bodyPr wrap="none">
            <a:spAutoFit/>
          </a:bodyPr>
          <a:lstStyle/>
          <a:p>
            <a:r>
              <a:rPr lang="en-US" sz="1400" dirty="0">
                <a:hlinkClick r:id="rId3"/>
              </a:rPr>
              <a:t>https://nsidc.org/arcticseaicenews/</a:t>
            </a:r>
            <a:r>
              <a:rPr lang="en-US" sz="1400" dirty="0"/>
              <a:t>  and   </a:t>
            </a:r>
            <a:r>
              <a:rPr lang="en-US" sz="1400" dirty="0">
                <a:hlinkClick r:id="rId4"/>
              </a:rPr>
              <a:t>https://www.ncei.noaa.gov/news/global-climate-201907</a:t>
            </a:r>
            <a:r>
              <a:rPr lang="en-US" sz="1400" dirty="0"/>
              <a:t> </a:t>
            </a:r>
          </a:p>
        </p:txBody>
      </p:sp>
      <p:sp>
        <p:nvSpPr>
          <p:cNvPr id="5" name="TextBox 4">
            <a:extLst>
              <a:ext uri="{FF2B5EF4-FFF2-40B4-BE49-F238E27FC236}">
                <a16:creationId xmlns:a16="http://schemas.microsoft.com/office/drawing/2014/main" id="{FF6803A0-1149-4C56-97E3-E72C395B6340}"/>
              </a:ext>
            </a:extLst>
          </p:cNvPr>
          <p:cNvSpPr txBox="1"/>
          <p:nvPr/>
        </p:nvSpPr>
        <p:spPr>
          <a:xfrm>
            <a:off x="216762" y="4572000"/>
            <a:ext cx="8321337" cy="707886"/>
          </a:xfrm>
          <a:prstGeom prst="rect">
            <a:avLst/>
          </a:prstGeom>
          <a:noFill/>
        </p:spPr>
        <p:txBody>
          <a:bodyPr wrap="square" rtlCol="0">
            <a:spAutoFit/>
          </a:bodyPr>
          <a:lstStyle/>
          <a:p>
            <a:r>
              <a:rPr lang="en-US" sz="2000" dirty="0"/>
              <a:t>“The </a:t>
            </a:r>
            <a:r>
              <a:rPr lang="en-US" sz="2000" b="1" dirty="0"/>
              <a:t>Arctic sea ice </a:t>
            </a:r>
            <a:r>
              <a:rPr lang="en-US" sz="2000" dirty="0"/>
              <a:t>extent set a </a:t>
            </a:r>
            <a:r>
              <a:rPr lang="en-US" sz="2000" b="1" dirty="0">
                <a:solidFill>
                  <a:srgbClr val="FF0000"/>
                </a:solidFill>
              </a:rPr>
              <a:t>record low </a:t>
            </a:r>
            <a:r>
              <a:rPr lang="en-US" sz="2000" dirty="0"/>
              <a:t>for July at 726,000 square miles (19.8%) below the 1981–2010 average…”</a:t>
            </a:r>
          </a:p>
        </p:txBody>
      </p:sp>
      <p:sp>
        <p:nvSpPr>
          <p:cNvPr id="6" name="TextBox 5">
            <a:extLst>
              <a:ext uri="{FF2B5EF4-FFF2-40B4-BE49-F238E27FC236}">
                <a16:creationId xmlns:a16="http://schemas.microsoft.com/office/drawing/2014/main" id="{4F3F31A3-FEC4-4A12-86D3-1631B57C3A8E}"/>
              </a:ext>
            </a:extLst>
          </p:cNvPr>
          <p:cNvSpPr txBox="1"/>
          <p:nvPr/>
        </p:nvSpPr>
        <p:spPr>
          <a:xfrm>
            <a:off x="250053" y="5464400"/>
            <a:ext cx="8665347" cy="707886"/>
          </a:xfrm>
          <a:prstGeom prst="rect">
            <a:avLst/>
          </a:prstGeom>
          <a:noFill/>
        </p:spPr>
        <p:txBody>
          <a:bodyPr wrap="square" rtlCol="0">
            <a:spAutoFit/>
          </a:bodyPr>
          <a:lstStyle/>
          <a:p>
            <a:r>
              <a:rPr lang="en-US" sz="2000" dirty="0"/>
              <a:t>“The July 2019 </a:t>
            </a:r>
            <a:r>
              <a:rPr lang="en-US" sz="2000" b="1" dirty="0"/>
              <a:t>Antarctic sea ice </a:t>
            </a:r>
            <a:r>
              <a:rPr lang="en-US" sz="2000" dirty="0"/>
              <a:t>extent was 260,000 square miles (4.3%) below the 1981–2010 average and was the </a:t>
            </a:r>
            <a:r>
              <a:rPr lang="en-US" sz="2000" b="1" dirty="0">
                <a:solidFill>
                  <a:srgbClr val="FF0000"/>
                </a:solidFill>
              </a:rPr>
              <a:t>smallest July extent </a:t>
            </a:r>
            <a:r>
              <a:rPr lang="en-US" sz="2000" dirty="0"/>
              <a:t>in the 41-year record.”</a:t>
            </a:r>
          </a:p>
        </p:txBody>
      </p:sp>
    </p:spTree>
    <p:extLst>
      <p:ext uri="{BB962C8B-B14F-4D97-AF65-F5344CB8AC3E}">
        <p14:creationId xmlns:p14="http://schemas.microsoft.com/office/powerpoint/2010/main" val="1996613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6550"/>
            <a:ext cx="8229600" cy="523220"/>
          </a:xfrm>
        </p:spPr>
        <p:txBody>
          <a:bodyPr>
            <a:noAutofit/>
          </a:bodyPr>
          <a:lstStyle/>
          <a:p>
            <a:r>
              <a:rPr lang="en-US" sz="2800" b="1" dirty="0">
                <a:solidFill>
                  <a:srgbClr val="663300"/>
                </a:solidFill>
              </a:rPr>
              <a:t>Wildfires in California – Paradise, 2018</a:t>
            </a:r>
          </a:p>
        </p:txBody>
      </p:sp>
      <p:sp>
        <p:nvSpPr>
          <p:cNvPr id="3" name="Slide Number Placeholder 2"/>
          <p:cNvSpPr>
            <a:spLocks noGrp="1"/>
          </p:cNvSpPr>
          <p:nvPr>
            <p:ph type="sldNum" sz="quarter" idx="12"/>
          </p:nvPr>
        </p:nvSpPr>
        <p:spPr/>
        <p:txBody>
          <a:bodyPr/>
          <a:lstStyle/>
          <a:p>
            <a:fld id="{188FE00A-D9E6-4738-A2B7-4BD91358FE28}" type="slidenum">
              <a:rPr lang="en-US" smtClean="0"/>
              <a:pPr/>
              <a:t>8</a:t>
            </a:fld>
            <a:endParaRPr lang="en-US" dirty="0"/>
          </a:p>
        </p:txBody>
      </p:sp>
      <p:sp>
        <p:nvSpPr>
          <p:cNvPr id="5" name="Rectangle 4"/>
          <p:cNvSpPr/>
          <p:nvPr/>
        </p:nvSpPr>
        <p:spPr>
          <a:xfrm>
            <a:off x="228600" y="3917825"/>
            <a:ext cx="8686799" cy="2500685"/>
          </a:xfrm>
          <a:prstGeom prst="rect">
            <a:avLst/>
          </a:prstGeom>
        </p:spPr>
        <p:txBody>
          <a:bodyPr wrap="square">
            <a:spAutoFit/>
          </a:bodyPr>
          <a:lstStyle/>
          <a:p>
            <a:pPr algn="ctr">
              <a:lnSpc>
                <a:spcPts val="2600"/>
              </a:lnSpc>
            </a:pPr>
            <a:r>
              <a:rPr lang="en-US" sz="3200" b="1" dirty="0">
                <a:solidFill>
                  <a:srgbClr val="0033CC"/>
                </a:solidFill>
              </a:rPr>
              <a:t>In Addition to Life and Property Losses </a:t>
            </a:r>
          </a:p>
          <a:p>
            <a:pPr algn="ctr">
              <a:lnSpc>
                <a:spcPts val="2600"/>
              </a:lnSpc>
            </a:pPr>
            <a:r>
              <a:rPr lang="en-US" sz="3200" b="1" dirty="0">
                <a:solidFill>
                  <a:srgbClr val="0033CC"/>
                </a:solidFill>
              </a:rPr>
              <a:t>There are Broader Consequences </a:t>
            </a:r>
          </a:p>
          <a:p>
            <a:pPr algn="ctr">
              <a:lnSpc>
                <a:spcPts val="1700"/>
              </a:lnSpc>
            </a:pPr>
            <a:endParaRPr lang="en-US" sz="3200" b="1" dirty="0">
              <a:solidFill>
                <a:srgbClr val="0033CC"/>
              </a:solidFill>
            </a:endParaRPr>
          </a:p>
          <a:p>
            <a:pPr>
              <a:spcBef>
                <a:spcPts val="600"/>
              </a:spcBef>
            </a:pPr>
            <a:r>
              <a:rPr lang="en-US" sz="2800" b="1" dirty="0">
                <a:solidFill>
                  <a:srgbClr val="008000"/>
                </a:solidFill>
              </a:rPr>
              <a:t>*California is the largest dairy state</a:t>
            </a:r>
          </a:p>
          <a:p>
            <a:pPr>
              <a:spcBef>
                <a:spcPts val="600"/>
              </a:spcBef>
            </a:pPr>
            <a:r>
              <a:rPr lang="en-US" sz="2800" b="1" dirty="0">
                <a:solidFill>
                  <a:srgbClr val="008000"/>
                </a:solidFill>
              </a:rPr>
              <a:t>*It grows 1/3rd of all US vegetables</a:t>
            </a:r>
          </a:p>
          <a:p>
            <a:pPr>
              <a:spcBef>
                <a:spcPts val="600"/>
              </a:spcBef>
            </a:pPr>
            <a:r>
              <a:rPr lang="en-US" sz="2800" b="1" dirty="0">
                <a:solidFill>
                  <a:srgbClr val="008000"/>
                </a:solidFill>
              </a:rPr>
              <a:t>*It grows 2/3rds of all US fruits &amp; nuts</a:t>
            </a:r>
          </a:p>
        </p:txBody>
      </p:sp>
      <p:pic>
        <p:nvPicPr>
          <p:cNvPr id="4" name="Picture 3">
            <a:extLst>
              <a:ext uri="{FF2B5EF4-FFF2-40B4-BE49-F238E27FC236}">
                <a16:creationId xmlns:a16="http://schemas.microsoft.com/office/drawing/2014/main" id="{F204AB87-37CF-473B-AEBB-0333C79A7AC8}"/>
              </a:ext>
            </a:extLst>
          </p:cNvPr>
          <p:cNvPicPr>
            <a:picLocks noChangeAspect="1"/>
          </p:cNvPicPr>
          <p:nvPr/>
        </p:nvPicPr>
        <p:blipFill>
          <a:blip r:embed="rId2"/>
          <a:stretch>
            <a:fillRect/>
          </a:stretch>
        </p:blipFill>
        <p:spPr>
          <a:xfrm>
            <a:off x="105103" y="758575"/>
            <a:ext cx="5533697" cy="2896625"/>
          </a:xfrm>
          <a:prstGeom prst="rect">
            <a:avLst/>
          </a:prstGeom>
        </p:spPr>
      </p:pic>
      <p:sp>
        <p:nvSpPr>
          <p:cNvPr id="7" name="Rectangle 6">
            <a:extLst>
              <a:ext uri="{FF2B5EF4-FFF2-40B4-BE49-F238E27FC236}">
                <a16:creationId xmlns:a16="http://schemas.microsoft.com/office/drawing/2014/main" id="{0746ABCE-C35E-46DF-B476-F61ADCF831E0}"/>
              </a:ext>
            </a:extLst>
          </p:cNvPr>
          <p:cNvSpPr/>
          <p:nvPr/>
        </p:nvSpPr>
        <p:spPr>
          <a:xfrm>
            <a:off x="1981200" y="6479925"/>
            <a:ext cx="5181599" cy="276999"/>
          </a:xfrm>
          <a:prstGeom prst="rect">
            <a:avLst/>
          </a:prstGeom>
        </p:spPr>
        <p:txBody>
          <a:bodyPr wrap="square">
            <a:spAutoFit/>
          </a:bodyPr>
          <a:lstStyle/>
          <a:p>
            <a:r>
              <a:rPr lang="en-US" sz="1200" dirty="0">
                <a:hlinkClick r:id="rId3"/>
              </a:rPr>
              <a:t>https://www.sacbee.com/news/california/fires/article230181114.html</a:t>
            </a:r>
            <a:endParaRPr lang="en-US" sz="1200" dirty="0"/>
          </a:p>
        </p:txBody>
      </p:sp>
      <p:sp>
        <p:nvSpPr>
          <p:cNvPr id="6" name="TextBox 5">
            <a:extLst>
              <a:ext uri="{FF2B5EF4-FFF2-40B4-BE49-F238E27FC236}">
                <a16:creationId xmlns:a16="http://schemas.microsoft.com/office/drawing/2014/main" id="{6BA9CB86-0171-4585-9F23-33C7F7F142DC}"/>
              </a:ext>
            </a:extLst>
          </p:cNvPr>
          <p:cNvSpPr txBox="1"/>
          <p:nvPr/>
        </p:nvSpPr>
        <p:spPr>
          <a:xfrm>
            <a:off x="5638800" y="1526509"/>
            <a:ext cx="3497317" cy="830997"/>
          </a:xfrm>
          <a:prstGeom prst="rect">
            <a:avLst/>
          </a:prstGeom>
          <a:noFill/>
        </p:spPr>
        <p:txBody>
          <a:bodyPr wrap="square" rtlCol="0">
            <a:spAutoFit/>
          </a:bodyPr>
          <a:lstStyle/>
          <a:p>
            <a:r>
              <a:rPr lang="en-US" sz="2400" b="1" dirty="0">
                <a:solidFill>
                  <a:srgbClr val="FF0000"/>
                </a:solidFill>
              </a:rPr>
              <a:t>85 lives lost</a:t>
            </a:r>
          </a:p>
          <a:p>
            <a:r>
              <a:rPr lang="en-US" sz="2400" b="1" dirty="0">
                <a:solidFill>
                  <a:srgbClr val="FF0000"/>
                </a:solidFill>
              </a:rPr>
              <a:t>19,000 building destroyed</a:t>
            </a:r>
          </a:p>
        </p:txBody>
      </p:sp>
    </p:spTree>
    <p:extLst>
      <p:ext uri="{BB962C8B-B14F-4D97-AF65-F5344CB8AC3E}">
        <p14:creationId xmlns:p14="http://schemas.microsoft.com/office/powerpoint/2010/main" val="972031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99841EB-DF46-4706-91C0-42DD56021FAB}"/>
              </a:ext>
            </a:extLst>
          </p:cNvPr>
          <p:cNvSpPr>
            <a:spLocks noGrp="1"/>
          </p:cNvSpPr>
          <p:nvPr>
            <p:ph type="sldNum" sz="quarter" idx="12"/>
          </p:nvPr>
        </p:nvSpPr>
        <p:spPr/>
        <p:txBody>
          <a:bodyPr/>
          <a:lstStyle/>
          <a:p>
            <a:fld id="{188FE00A-D9E6-4738-A2B7-4BD91358FE28}" type="slidenum">
              <a:rPr lang="en-US" smtClean="0"/>
              <a:pPr/>
              <a:t>9</a:t>
            </a:fld>
            <a:endParaRPr lang="en-US" dirty="0"/>
          </a:p>
        </p:txBody>
      </p:sp>
      <p:pic>
        <p:nvPicPr>
          <p:cNvPr id="4" name="Picture 3">
            <a:extLst>
              <a:ext uri="{FF2B5EF4-FFF2-40B4-BE49-F238E27FC236}">
                <a16:creationId xmlns:a16="http://schemas.microsoft.com/office/drawing/2014/main" id="{D75250DB-9A67-47EA-BCB6-3C1A95277617}"/>
              </a:ext>
            </a:extLst>
          </p:cNvPr>
          <p:cNvPicPr>
            <a:picLocks noChangeAspect="1"/>
          </p:cNvPicPr>
          <p:nvPr/>
        </p:nvPicPr>
        <p:blipFill>
          <a:blip r:embed="rId2"/>
          <a:stretch>
            <a:fillRect/>
          </a:stretch>
        </p:blipFill>
        <p:spPr>
          <a:xfrm>
            <a:off x="1524000" y="120356"/>
            <a:ext cx="4945897" cy="1397517"/>
          </a:xfrm>
          <a:prstGeom prst="rect">
            <a:avLst/>
          </a:prstGeom>
        </p:spPr>
      </p:pic>
      <p:pic>
        <p:nvPicPr>
          <p:cNvPr id="5" name="Picture 4">
            <a:extLst>
              <a:ext uri="{FF2B5EF4-FFF2-40B4-BE49-F238E27FC236}">
                <a16:creationId xmlns:a16="http://schemas.microsoft.com/office/drawing/2014/main" id="{D28EF2C4-3F6B-4268-93A2-A7FCEA7B9D59}"/>
              </a:ext>
            </a:extLst>
          </p:cNvPr>
          <p:cNvPicPr>
            <a:picLocks noChangeAspect="1"/>
          </p:cNvPicPr>
          <p:nvPr/>
        </p:nvPicPr>
        <p:blipFill>
          <a:blip r:embed="rId3"/>
          <a:stretch>
            <a:fillRect/>
          </a:stretch>
        </p:blipFill>
        <p:spPr>
          <a:xfrm>
            <a:off x="212093" y="168606"/>
            <a:ext cx="1200150" cy="857250"/>
          </a:xfrm>
          <a:prstGeom prst="rect">
            <a:avLst/>
          </a:prstGeom>
        </p:spPr>
      </p:pic>
      <p:sp>
        <p:nvSpPr>
          <p:cNvPr id="6" name="Rectangle 5">
            <a:extLst>
              <a:ext uri="{FF2B5EF4-FFF2-40B4-BE49-F238E27FC236}">
                <a16:creationId xmlns:a16="http://schemas.microsoft.com/office/drawing/2014/main" id="{A1A8E472-DDAD-4933-B56E-BCA019161916}"/>
              </a:ext>
            </a:extLst>
          </p:cNvPr>
          <p:cNvSpPr/>
          <p:nvPr/>
        </p:nvSpPr>
        <p:spPr>
          <a:xfrm>
            <a:off x="838200" y="6038885"/>
            <a:ext cx="8077200" cy="584775"/>
          </a:xfrm>
          <a:prstGeom prst="rect">
            <a:avLst/>
          </a:prstGeom>
        </p:spPr>
        <p:txBody>
          <a:bodyPr wrap="square">
            <a:spAutoFit/>
          </a:bodyPr>
          <a:lstStyle/>
          <a:p>
            <a:r>
              <a:rPr lang="en-US" sz="1600" dirty="0">
                <a:hlinkClick r:id="rId4"/>
              </a:rPr>
              <a:t>https://www.cbsnews.com/news/climate-change-australia-fire-season-worse-study-finds/</a:t>
            </a:r>
            <a:endParaRPr lang="en-US" sz="1600" dirty="0"/>
          </a:p>
          <a:p>
            <a:r>
              <a:rPr lang="en-US" sz="1600" dirty="0"/>
              <a:t>Study: </a:t>
            </a:r>
            <a:r>
              <a:rPr lang="en-US" sz="1600" dirty="0">
                <a:hlinkClick r:id="rId5"/>
              </a:rPr>
              <a:t>https://www.worldweatherattribution.org/</a:t>
            </a:r>
            <a:endParaRPr lang="en-US" sz="1600" dirty="0"/>
          </a:p>
        </p:txBody>
      </p:sp>
      <p:sp>
        <p:nvSpPr>
          <p:cNvPr id="7" name="Rectangle 1">
            <a:extLst>
              <a:ext uri="{FF2B5EF4-FFF2-40B4-BE49-F238E27FC236}">
                <a16:creationId xmlns:a16="http://schemas.microsoft.com/office/drawing/2014/main" id="{10A7F32A-286A-4B32-A639-D9EDA976D6A7}"/>
              </a:ext>
            </a:extLst>
          </p:cNvPr>
          <p:cNvSpPr>
            <a:spLocks noChangeArrowheads="1"/>
          </p:cNvSpPr>
          <p:nvPr/>
        </p:nvSpPr>
        <p:spPr bwMode="auto">
          <a:xfrm>
            <a:off x="219930" y="3529398"/>
            <a:ext cx="8619270" cy="129266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101010"/>
                </a:solidFill>
                <a:effectLst/>
                <a:latin typeface="Publico Text"/>
              </a:rPr>
              <a:t>“By any measure, the 2019-2020 Australian bushfire season was catastrophic — burning </a:t>
            </a:r>
            <a:r>
              <a:rPr kumimoji="0" lang="en-US" altLang="en-US" sz="2000" b="0" i="0" u="sng" strike="noStrike" cap="none" normalizeH="0" baseline="0" dirty="0">
                <a:ln>
                  <a:noFill/>
                </a:ln>
                <a:solidFill>
                  <a:srgbClr val="101010"/>
                </a:solidFill>
                <a:effectLst/>
                <a:latin typeface="Publico Text"/>
                <a:hlinkClick r:id="rId6"/>
              </a:rPr>
              <a:t>46 million acres</a:t>
            </a:r>
            <a:r>
              <a:rPr kumimoji="0" lang="en-US" altLang="en-US" sz="2000" b="0" i="0" u="none" strike="noStrike" cap="none" normalizeH="0" baseline="0" dirty="0">
                <a:ln>
                  <a:noFill/>
                </a:ln>
                <a:solidFill>
                  <a:srgbClr val="101010"/>
                </a:solidFill>
                <a:effectLst/>
                <a:latin typeface="Publico Text"/>
              </a:rPr>
              <a:t>, killing </a:t>
            </a:r>
            <a:r>
              <a:rPr kumimoji="0" lang="en-US" altLang="en-US" sz="2000" b="0" i="0" u="sng" strike="noStrike" cap="none" normalizeH="0" baseline="0" dirty="0">
                <a:ln>
                  <a:noFill/>
                </a:ln>
                <a:solidFill>
                  <a:srgbClr val="101010"/>
                </a:solidFill>
                <a:effectLst/>
                <a:latin typeface="Publico Text"/>
                <a:hlinkClick r:id="rId7"/>
              </a:rPr>
              <a:t>more than 1 billion animals</a:t>
            </a:r>
            <a:r>
              <a:rPr kumimoji="0" lang="en-US" altLang="en-US" sz="2000" b="0" i="0" u="none" strike="noStrike" cap="none" normalizeH="0" baseline="0" dirty="0">
                <a:ln>
                  <a:noFill/>
                </a:ln>
                <a:solidFill>
                  <a:srgbClr val="101010"/>
                </a:solidFill>
                <a:effectLst/>
                <a:latin typeface="Publico Text"/>
              </a:rPr>
              <a:t> and racking up an estimated price tag in the </a:t>
            </a:r>
            <a:r>
              <a:rPr kumimoji="0" lang="en-US" altLang="en-US" sz="2000" b="1" i="0" u="none" strike="noStrike" cap="none" normalizeH="0" baseline="0" dirty="0">
                <a:ln>
                  <a:noFill/>
                </a:ln>
                <a:solidFill>
                  <a:srgbClr val="FF0000"/>
                </a:solidFill>
                <a:effectLst/>
                <a:latin typeface="Publico Text"/>
              </a:rPr>
              <a:t>tens of billions of dollars….</a:t>
            </a:r>
            <a:endParaRPr kumimoji="0" lang="en-US" altLang="en-US" sz="2000" b="1" i="0" u="none" strike="noStrike" cap="none" normalizeH="0" baseline="0" dirty="0">
              <a:ln>
                <a:noFill/>
              </a:ln>
              <a:solidFill>
                <a:srgbClr val="FF000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2">
            <a:extLst>
              <a:ext uri="{FF2B5EF4-FFF2-40B4-BE49-F238E27FC236}">
                <a16:creationId xmlns:a16="http://schemas.microsoft.com/office/drawing/2014/main" id="{4885529B-0647-47AE-8069-E95174AA83C9}"/>
              </a:ext>
            </a:extLst>
          </p:cNvPr>
          <p:cNvSpPr>
            <a:spLocks noChangeArrowheads="1"/>
          </p:cNvSpPr>
          <p:nvPr/>
        </p:nvSpPr>
        <p:spPr bwMode="auto">
          <a:xfrm>
            <a:off x="304800" y="4816481"/>
            <a:ext cx="8771671" cy="101566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101010"/>
                </a:solidFill>
                <a:effectLst/>
                <a:latin typeface="Publico Text"/>
              </a:rPr>
              <a:t>“Now a new </a:t>
            </a:r>
            <a:r>
              <a:rPr kumimoji="0" lang="en-US" altLang="en-US" sz="2000" b="0" i="0" u="sng" strike="noStrike" cap="none" normalizeH="0" baseline="0" dirty="0">
                <a:ln>
                  <a:noFill/>
                </a:ln>
                <a:solidFill>
                  <a:srgbClr val="101010"/>
                </a:solidFill>
                <a:effectLst/>
                <a:latin typeface="Publico Text"/>
                <a:hlinkClick r:id="rId8"/>
              </a:rPr>
              <a:t>study</a:t>
            </a:r>
            <a:r>
              <a:rPr kumimoji="0" lang="en-US" altLang="en-US" sz="2000" b="0" i="0" u="none" strike="noStrike" cap="none" normalizeH="0" baseline="0" dirty="0">
                <a:ln>
                  <a:noFill/>
                </a:ln>
                <a:solidFill>
                  <a:srgbClr val="101010"/>
                </a:solidFill>
                <a:effectLst/>
                <a:latin typeface="Publico Text"/>
              </a:rPr>
              <a:t> released Wednesday by a group of leading scientists confirms those suspicions: Human-caused</a:t>
            </a:r>
            <a:r>
              <a:rPr kumimoji="0" lang="en-US" altLang="en-US" sz="2000" b="1" i="0" u="none" strike="noStrike" cap="none" normalizeH="0" baseline="0" dirty="0">
                <a:ln>
                  <a:noFill/>
                </a:ln>
                <a:solidFill>
                  <a:srgbClr val="FF0000"/>
                </a:solidFill>
                <a:effectLst/>
                <a:latin typeface="Publico Text"/>
              </a:rPr>
              <a:t> </a:t>
            </a:r>
            <a:r>
              <a:rPr kumimoji="0" lang="en-US" altLang="en-US" sz="2000" b="1" i="0" u="sng" strike="noStrike" cap="none" normalizeH="0" baseline="0" dirty="0">
                <a:ln>
                  <a:noFill/>
                </a:ln>
                <a:solidFill>
                  <a:srgbClr val="FF0000"/>
                </a:solidFill>
                <a:effectLst/>
                <a:latin typeface="Publico Text"/>
              </a:rPr>
              <a:t>climate change</a:t>
            </a:r>
            <a:r>
              <a:rPr kumimoji="0" lang="en-US" altLang="en-US" sz="2000" b="1" i="0" u="none" strike="noStrike" cap="none" normalizeH="0" baseline="0" dirty="0">
                <a:ln>
                  <a:noFill/>
                </a:ln>
                <a:solidFill>
                  <a:srgbClr val="FF0000"/>
                </a:solidFill>
                <a:effectLst/>
                <a:latin typeface="Publico Text"/>
              </a:rPr>
              <a:t> did indeed make the fires in southeast Australia worse.”</a:t>
            </a:r>
            <a:endParaRPr kumimoji="0" lang="en-US" altLang="en-US" sz="2800" b="1" i="0" u="none" strike="noStrike" cap="none" normalizeH="0" baseline="0" dirty="0">
              <a:ln>
                <a:noFill/>
              </a:ln>
              <a:solidFill>
                <a:srgbClr val="FF0000"/>
              </a:solidFill>
              <a:effectLst/>
              <a:latin typeface="Arial" panose="020B0604020202020204" pitchFamily="34" charset="0"/>
            </a:endParaRPr>
          </a:p>
        </p:txBody>
      </p:sp>
      <p:pic>
        <p:nvPicPr>
          <p:cNvPr id="2" name="Picture 1">
            <a:extLst>
              <a:ext uri="{FF2B5EF4-FFF2-40B4-BE49-F238E27FC236}">
                <a16:creationId xmlns:a16="http://schemas.microsoft.com/office/drawing/2014/main" id="{C5EEEE65-F5D6-4E8C-A13A-C0B8BE3A2B39}"/>
              </a:ext>
            </a:extLst>
          </p:cNvPr>
          <p:cNvPicPr>
            <a:picLocks noChangeAspect="1"/>
          </p:cNvPicPr>
          <p:nvPr/>
        </p:nvPicPr>
        <p:blipFill>
          <a:blip r:embed="rId9"/>
          <a:stretch>
            <a:fillRect/>
          </a:stretch>
        </p:blipFill>
        <p:spPr>
          <a:xfrm>
            <a:off x="4190564" y="941065"/>
            <a:ext cx="4724836" cy="2588333"/>
          </a:xfrm>
          <a:prstGeom prst="rect">
            <a:avLst/>
          </a:prstGeom>
        </p:spPr>
      </p:pic>
    </p:spTree>
    <p:extLst>
      <p:ext uri="{BB962C8B-B14F-4D97-AF65-F5344CB8AC3E}">
        <p14:creationId xmlns:p14="http://schemas.microsoft.com/office/powerpoint/2010/main" val="3849953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310B59-3FB5-44AF-99C3-D09156BEC3B1}"/>
              </a:ext>
            </a:extLst>
          </p:cNvPr>
          <p:cNvSpPr>
            <a:spLocks noGrp="1"/>
          </p:cNvSpPr>
          <p:nvPr>
            <p:ph type="sldNum" sz="quarter" idx="12"/>
          </p:nvPr>
        </p:nvSpPr>
        <p:spPr/>
        <p:txBody>
          <a:bodyPr/>
          <a:lstStyle/>
          <a:p>
            <a:fld id="{188FE00A-D9E6-4738-A2B7-4BD91358FE28}" type="slidenum">
              <a:rPr lang="en-US" smtClean="0"/>
              <a:pPr/>
              <a:t>10</a:t>
            </a:fld>
            <a:endParaRPr lang="en-US" dirty="0"/>
          </a:p>
        </p:txBody>
      </p:sp>
      <p:sp>
        <p:nvSpPr>
          <p:cNvPr id="4" name="Rectangle 3">
            <a:extLst>
              <a:ext uri="{FF2B5EF4-FFF2-40B4-BE49-F238E27FC236}">
                <a16:creationId xmlns:a16="http://schemas.microsoft.com/office/drawing/2014/main" id="{B63D95C9-298F-4838-82C0-3EFC5FF32D00}"/>
              </a:ext>
            </a:extLst>
          </p:cNvPr>
          <p:cNvSpPr/>
          <p:nvPr/>
        </p:nvSpPr>
        <p:spPr>
          <a:xfrm>
            <a:off x="152400" y="6484739"/>
            <a:ext cx="8230266" cy="307777"/>
          </a:xfrm>
          <a:prstGeom prst="rect">
            <a:avLst/>
          </a:prstGeom>
        </p:spPr>
        <p:txBody>
          <a:bodyPr wrap="none">
            <a:spAutoFit/>
          </a:bodyPr>
          <a:lstStyle/>
          <a:p>
            <a:r>
              <a:rPr lang="en-US" sz="1400" dirty="0">
                <a:hlinkClick r:id="rId2"/>
              </a:rPr>
              <a:t>https://nca2018.globalchange.gov/chapter/1/</a:t>
            </a:r>
            <a:r>
              <a:rPr lang="en-US" sz="1400" dirty="0"/>
              <a:t>  and </a:t>
            </a:r>
            <a:r>
              <a:rPr lang="en-US" sz="1400" dirty="0">
                <a:hlinkClick r:id="rId3"/>
              </a:rPr>
              <a:t>https://www.nhc.noaa.gov/data/tcr/AL092017_Harvey.pdf</a:t>
            </a:r>
            <a:endParaRPr lang="en-US" sz="1400" dirty="0"/>
          </a:p>
        </p:txBody>
      </p:sp>
      <p:sp>
        <p:nvSpPr>
          <p:cNvPr id="5" name="TextBox 4">
            <a:extLst>
              <a:ext uri="{FF2B5EF4-FFF2-40B4-BE49-F238E27FC236}">
                <a16:creationId xmlns:a16="http://schemas.microsoft.com/office/drawing/2014/main" id="{7E504891-1E58-4A79-828C-F655724947B5}"/>
              </a:ext>
            </a:extLst>
          </p:cNvPr>
          <p:cNvSpPr txBox="1"/>
          <p:nvPr/>
        </p:nvSpPr>
        <p:spPr>
          <a:xfrm>
            <a:off x="228600" y="219372"/>
            <a:ext cx="8763000" cy="1631216"/>
          </a:xfrm>
          <a:prstGeom prst="rect">
            <a:avLst/>
          </a:prstGeom>
          <a:noFill/>
        </p:spPr>
        <p:txBody>
          <a:bodyPr wrap="square" rtlCol="0">
            <a:spAutoFit/>
          </a:bodyPr>
          <a:lstStyle/>
          <a:p>
            <a:pPr algn="ctr"/>
            <a:r>
              <a:rPr lang="en-US" sz="2800" b="1" dirty="0">
                <a:solidFill>
                  <a:srgbClr val="663300"/>
                </a:solidFill>
              </a:rPr>
              <a:t>Hurricane Harvey in Texas Set Records in 2017:</a:t>
            </a:r>
          </a:p>
          <a:p>
            <a:r>
              <a:rPr lang="en-US" b="1" dirty="0"/>
              <a:t>”Harvey was the most significant tropical cyclone rainfall event in United States history, both in scope and peak rainfall amounts, since reliable rainfall records began around the 1880s. The highest storm total rainfall report from Harvey was </a:t>
            </a:r>
            <a:r>
              <a:rPr lang="en-US" b="1" dirty="0">
                <a:solidFill>
                  <a:srgbClr val="FF0000"/>
                </a:solidFill>
              </a:rPr>
              <a:t>60.58 </a:t>
            </a:r>
            <a:r>
              <a:rPr lang="en-US" b="1" dirty="0"/>
              <a:t>inches near Nederland, Texas...” </a:t>
            </a:r>
            <a:endParaRPr lang="en-US" b="1" dirty="0">
              <a:solidFill>
                <a:srgbClr val="0000FF"/>
              </a:solidFill>
            </a:endParaRPr>
          </a:p>
        </p:txBody>
      </p:sp>
      <p:pic>
        <p:nvPicPr>
          <p:cNvPr id="1026" name="Picture 2" descr="[object Object]">
            <a:extLst>
              <a:ext uri="{FF2B5EF4-FFF2-40B4-BE49-F238E27FC236}">
                <a16:creationId xmlns:a16="http://schemas.microsoft.com/office/drawing/2014/main" id="{874F0E78-B27E-43A7-B517-D1800F33F8E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8300" y="1828801"/>
            <a:ext cx="5943600" cy="39623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BD4CF06-F10F-49EA-9391-2C6A9FEE2656}"/>
              </a:ext>
            </a:extLst>
          </p:cNvPr>
          <p:cNvSpPr txBox="1"/>
          <p:nvPr/>
        </p:nvSpPr>
        <p:spPr>
          <a:xfrm>
            <a:off x="1797269" y="5938377"/>
            <a:ext cx="5625661" cy="461665"/>
          </a:xfrm>
          <a:prstGeom prst="rect">
            <a:avLst/>
          </a:prstGeom>
          <a:noFill/>
        </p:spPr>
        <p:txBody>
          <a:bodyPr wrap="square" rtlCol="0">
            <a:spAutoFit/>
          </a:bodyPr>
          <a:lstStyle/>
          <a:p>
            <a:r>
              <a:rPr lang="en-US" sz="2400" b="1" dirty="0">
                <a:solidFill>
                  <a:srgbClr val="FF0000"/>
                </a:solidFill>
              </a:rPr>
              <a:t>Port Arthur Texas 6 Days After Landfall</a:t>
            </a:r>
          </a:p>
        </p:txBody>
      </p:sp>
    </p:spTree>
    <p:extLst>
      <p:ext uri="{BB962C8B-B14F-4D97-AF65-F5344CB8AC3E}">
        <p14:creationId xmlns:p14="http://schemas.microsoft.com/office/powerpoint/2010/main" val="3956586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BA3D0B-36CC-44EE-A7D6-C71F97A6591D}"/>
              </a:ext>
            </a:extLst>
          </p:cNvPr>
          <p:cNvSpPr>
            <a:spLocks noGrp="1"/>
          </p:cNvSpPr>
          <p:nvPr>
            <p:ph type="title"/>
          </p:nvPr>
        </p:nvSpPr>
        <p:spPr>
          <a:xfrm>
            <a:off x="324800" y="73223"/>
            <a:ext cx="8514400" cy="764157"/>
          </a:xfrm>
        </p:spPr>
        <p:txBody>
          <a:bodyPr>
            <a:normAutofit fontScale="90000"/>
          </a:bodyPr>
          <a:lstStyle/>
          <a:p>
            <a:r>
              <a:rPr lang="en-US" b="1" dirty="0">
                <a:solidFill>
                  <a:srgbClr val="660033"/>
                </a:solidFill>
              </a:rPr>
              <a:t>12 Indicators of Recent Climate Change </a:t>
            </a:r>
          </a:p>
        </p:txBody>
      </p:sp>
      <p:sp>
        <p:nvSpPr>
          <p:cNvPr id="3" name="Slide Number Placeholder 2">
            <a:extLst>
              <a:ext uri="{FF2B5EF4-FFF2-40B4-BE49-F238E27FC236}">
                <a16:creationId xmlns:a16="http://schemas.microsoft.com/office/drawing/2014/main" id="{62DD5362-BF6F-46C1-8C90-4470F4A004B7}"/>
              </a:ext>
            </a:extLst>
          </p:cNvPr>
          <p:cNvSpPr>
            <a:spLocks noGrp="1"/>
          </p:cNvSpPr>
          <p:nvPr>
            <p:ph type="sldNum" sz="quarter" idx="12"/>
          </p:nvPr>
        </p:nvSpPr>
        <p:spPr/>
        <p:txBody>
          <a:bodyPr/>
          <a:lstStyle/>
          <a:p>
            <a:fld id="{188FE00A-D9E6-4738-A2B7-4BD91358FE28}" type="slidenum">
              <a:rPr lang="en-US" smtClean="0"/>
              <a:pPr/>
              <a:t>11</a:t>
            </a:fld>
            <a:endParaRPr lang="en-US" dirty="0"/>
          </a:p>
        </p:txBody>
      </p:sp>
      <p:pic>
        <p:nvPicPr>
          <p:cNvPr id="4" name="Picture 3">
            <a:extLst>
              <a:ext uri="{FF2B5EF4-FFF2-40B4-BE49-F238E27FC236}">
                <a16:creationId xmlns:a16="http://schemas.microsoft.com/office/drawing/2014/main" id="{731218AF-F36E-4900-BF67-AB6518C6D049}"/>
              </a:ext>
            </a:extLst>
          </p:cNvPr>
          <p:cNvPicPr>
            <a:picLocks noChangeAspect="1"/>
          </p:cNvPicPr>
          <p:nvPr/>
        </p:nvPicPr>
        <p:blipFill>
          <a:blip r:embed="rId2"/>
          <a:stretch>
            <a:fillRect/>
          </a:stretch>
        </p:blipFill>
        <p:spPr>
          <a:xfrm>
            <a:off x="0" y="1055871"/>
            <a:ext cx="9144000" cy="5483041"/>
          </a:xfrm>
          <a:prstGeom prst="rect">
            <a:avLst/>
          </a:prstGeom>
        </p:spPr>
      </p:pic>
      <p:sp>
        <p:nvSpPr>
          <p:cNvPr id="6" name="Rectangle 5">
            <a:extLst>
              <a:ext uri="{FF2B5EF4-FFF2-40B4-BE49-F238E27FC236}">
                <a16:creationId xmlns:a16="http://schemas.microsoft.com/office/drawing/2014/main" id="{C35351EB-E262-448A-A3DB-39D2CB403319}"/>
              </a:ext>
            </a:extLst>
          </p:cNvPr>
          <p:cNvSpPr/>
          <p:nvPr/>
        </p:nvSpPr>
        <p:spPr>
          <a:xfrm>
            <a:off x="2667000" y="6477000"/>
            <a:ext cx="3545201" cy="307777"/>
          </a:xfrm>
          <a:prstGeom prst="rect">
            <a:avLst/>
          </a:prstGeom>
        </p:spPr>
        <p:txBody>
          <a:bodyPr wrap="none">
            <a:spAutoFit/>
          </a:bodyPr>
          <a:lstStyle/>
          <a:p>
            <a:r>
              <a:rPr lang="en-US" sz="1400" dirty="0"/>
              <a:t>https://nca2018.globalchange.gov/chapter/1/</a:t>
            </a:r>
          </a:p>
        </p:txBody>
      </p:sp>
    </p:spTree>
    <p:extLst>
      <p:ext uri="{BB962C8B-B14F-4D97-AF65-F5344CB8AC3E}">
        <p14:creationId xmlns:p14="http://schemas.microsoft.com/office/powerpoint/2010/main" val="3345618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88FE00A-D9E6-4738-A2B7-4BD91358FE28}" type="slidenum">
              <a:rPr lang="en-US" smtClean="0"/>
              <a:pPr/>
              <a:t>12</a:t>
            </a:fld>
            <a:endParaRPr lang="en-US" dirty="0"/>
          </a:p>
        </p:txBody>
      </p:sp>
      <p:sp>
        <p:nvSpPr>
          <p:cNvPr id="7" name="TextBox 6"/>
          <p:cNvSpPr txBox="1"/>
          <p:nvPr/>
        </p:nvSpPr>
        <p:spPr>
          <a:xfrm>
            <a:off x="381000" y="2209800"/>
            <a:ext cx="8763000" cy="707886"/>
          </a:xfrm>
          <a:prstGeom prst="rect">
            <a:avLst/>
          </a:prstGeom>
          <a:noFill/>
        </p:spPr>
        <p:txBody>
          <a:bodyPr wrap="square" rtlCol="0">
            <a:spAutoFit/>
          </a:bodyPr>
          <a:lstStyle/>
          <a:p>
            <a:r>
              <a:rPr lang="en-US" sz="4000" b="1" dirty="0">
                <a:solidFill>
                  <a:srgbClr val="663300"/>
                </a:solidFill>
              </a:rPr>
              <a:t>Why is Earth’s temperature changing?</a:t>
            </a:r>
            <a:endParaRPr lang="en-US" sz="4400" b="1" dirty="0">
              <a:solidFill>
                <a:srgbClr val="663300"/>
              </a:solidFill>
            </a:endParaRPr>
          </a:p>
        </p:txBody>
      </p:sp>
    </p:spTree>
    <p:custDataLst>
      <p:tags r:id="rId1"/>
    </p:custDataLst>
    <p:extLst>
      <p:ext uri="{BB962C8B-B14F-4D97-AF65-F5344CB8AC3E}">
        <p14:creationId xmlns:p14="http://schemas.microsoft.com/office/powerpoint/2010/main" val="205192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88FE00A-D9E6-4738-A2B7-4BD91358FE28}" type="slidenum">
              <a:rPr lang="en-US" smtClean="0"/>
              <a:pPr/>
              <a:t>13</a:t>
            </a:fld>
            <a:endParaRPr lang="en-US" dirty="0"/>
          </a:p>
        </p:txBody>
      </p:sp>
      <p:pic>
        <p:nvPicPr>
          <p:cNvPr id="621570" name="Picture 2" descr="FAQ 1.3 Fig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5761"/>
            <a:ext cx="8213766" cy="6324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30383" y="6528117"/>
            <a:ext cx="5410200" cy="307777"/>
          </a:xfrm>
          <a:prstGeom prst="rect">
            <a:avLst/>
          </a:prstGeom>
          <a:noFill/>
        </p:spPr>
        <p:txBody>
          <a:bodyPr wrap="square" rtlCol="0">
            <a:spAutoFit/>
          </a:bodyPr>
          <a:lstStyle/>
          <a:p>
            <a:r>
              <a:rPr lang="en-US" sz="1400" dirty="0"/>
              <a:t>https://www.ipcc.ch/publications_and_data/ar4/wg1/en/faq-1-3.html</a:t>
            </a:r>
          </a:p>
        </p:txBody>
      </p:sp>
    </p:spTree>
    <p:custDataLst>
      <p:tags r:id="rId1"/>
    </p:custDataLst>
    <p:extLst>
      <p:ext uri="{BB962C8B-B14F-4D97-AF65-F5344CB8AC3E}">
        <p14:creationId xmlns:p14="http://schemas.microsoft.com/office/powerpoint/2010/main" val="2847724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33400" y="1219200"/>
            <a:ext cx="7772400" cy="2057400"/>
          </a:xfrm>
        </p:spPr>
        <p:txBody>
          <a:bodyPr>
            <a:normAutofit/>
          </a:bodyPr>
          <a:lstStyle/>
          <a:p>
            <a:r>
              <a:rPr lang="en-US" sz="3600" b="1" dirty="0">
                <a:solidFill>
                  <a:srgbClr val="663300"/>
                </a:solidFill>
              </a:rPr>
              <a:t>The primary chemical causing an enhanced Greenhouse Effect is carbon dioxide in the atmosphere.</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88FE00A-D9E6-4738-A2B7-4BD91358FE28}" type="slidenum">
              <a:rPr lang="en-US" smtClean="0"/>
              <a:pPr/>
              <a:t>15</a:t>
            </a:fld>
            <a:endParaRPr lang="en-US" dirty="0"/>
          </a:p>
        </p:txBody>
      </p:sp>
      <p:sp>
        <p:nvSpPr>
          <p:cNvPr id="5" name="Rectangle 4"/>
          <p:cNvSpPr/>
          <p:nvPr/>
        </p:nvSpPr>
        <p:spPr>
          <a:xfrm>
            <a:off x="-7172" y="6521704"/>
            <a:ext cx="4572000" cy="276999"/>
          </a:xfrm>
          <a:prstGeom prst="rect">
            <a:avLst/>
          </a:prstGeom>
        </p:spPr>
        <p:txBody>
          <a:bodyPr>
            <a:spAutoFit/>
          </a:bodyPr>
          <a:lstStyle/>
          <a:p>
            <a:r>
              <a:rPr lang="en-US" sz="1200" dirty="0"/>
              <a:t>http://www.esrl.noaa.gov/gmd/ccgg/trends/index.html</a:t>
            </a:r>
          </a:p>
        </p:txBody>
      </p:sp>
      <p:sp>
        <p:nvSpPr>
          <p:cNvPr id="8" name="Rectangle 7"/>
          <p:cNvSpPr/>
          <p:nvPr/>
        </p:nvSpPr>
        <p:spPr>
          <a:xfrm>
            <a:off x="6781800" y="2648837"/>
            <a:ext cx="594537"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a:stretch>
            <a:fillRect/>
          </a:stretch>
        </p:blipFill>
        <p:spPr>
          <a:xfrm>
            <a:off x="4370694" y="6137853"/>
            <a:ext cx="3810000" cy="660850"/>
          </a:xfrm>
          <a:prstGeom prst="rect">
            <a:avLst/>
          </a:prstGeom>
        </p:spPr>
      </p:pic>
      <p:pic>
        <p:nvPicPr>
          <p:cNvPr id="2" name="Picture 2">
            <a:extLst>
              <a:ext uri="{FF2B5EF4-FFF2-40B4-BE49-F238E27FC236}">
                <a16:creationId xmlns:a16="http://schemas.microsoft.com/office/drawing/2014/main" id="{1A1962BE-E064-4A29-8787-50B4EC36B1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634" y="817581"/>
            <a:ext cx="6885966" cy="51392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0BC8C09-E81C-4870-A3FE-3D8B4B230C41}"/>
              </a:ext>
            </a:extLst>
          </p:cNvPr>
          <p:cNvSpPr txBox="1"/>
          <p:nvPr/>
        </p:nvSpPr>
        <p:spPr>
          <a:xfrm>
            <a:off x="412733" y="141704"/>
            <a:ext cx="7924800" cy="830997"/>
          </a:xfrm>
          <a:prstGeom prst="rect">
            <a:avLst/>
          </a:prstGeom>
          <a:noFill/>
        </p:spPr>
        <p:txBody>
          <a:bodyPr wrap="square" rtlCol="0">
            <a:spAutoFit/>
          </a:bodyPr>
          <a:lstStyle/>
          <a:p>
            <a:pPr algn="ctr"/>
            <a:r>
              <a:rPr lang="en-US" sz="2400" b="1" dirty="0">
                <a:solidFill>
                  <a:srgbClr val="0000FF"/>
                </a:solidFill>
              </a:rPr>
              <a:t>Its concentration was less than 300 ppm for centuries. </a:t>
            </a:r>
          </a:p>
          <a:p>
            <a:pPr algn="ctr"/>
            <a:r>
              <a:rPr lang="en-US" sz="2400" b="1" dirty="0">
                <a:solidFill>
                  <a:srgbClr val="0000FF"/>
                </a:solidFill>
              </a:rPr>
              <a:t>As of 2021 it has increased to over 415 ppm.</a:t>
            </a:r>
            <a:endParaRPr lang="en-US" sz="2000" b="1" dirty="0">
              <a:solidFill>
                <a:srgbClr val="0000FF"/>
              </a:solidFill>
            </a:endParaRPr>
          </a:p>
        </p:txBody>
      </p:sp>
    </p:spTree>
    <p:extLst>
      <p:ext uri="{BB962C8B-B14F-4D97-AF65-F5344CB8AC3E}">
        <p14:creationId xmlns:p14="http://schemas.microsoft.com/office/powerpoint/2010/main" val="4005592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noProof="0" dirty="0"/>
              <a:t>Emissions of Fossil CO</a:t>
            </a:r>
            <a:r>
              <a:rPr lang="en-GB" baseline="-25000" noProof="0" dirty="0"/>
              <a:t>2</a:t>
            </a:r>
            <a:r>
              <a:rPr lang="en-GB" noProof="0" dirty="0"/>
              <a:t> Emissions by Sector</a:t>
            </a:r>
            <a:endParaRPr lang="en-GB" baseline="-25000" noProof="0" dirty="0"/>
          </a:p>
        </p:txBody>
      </p:sp>
      <p:sp>
        <p:nvSpPr>
          <p:cNvPr id="4" name="Text Placeholder 3"/>
          <p:cNvSpPr>
            <a:spLocks noGrp="1"/>
          </p:cNvSpPr>
          <p:nvPr>
            <p:ph type="body" sz="quarter" idx="10"/>
          </p:nvPr>
        </p:nvSpPr>
        <p:spPr/>
        <p:txBody>
          <a:bodyPr>
            <a:normAutofit fontScale="85000" lnSpcReduction="20000"/>
          </a:bodyPr>
          <a:lstStyle/>
          <a:p>
            <a:r>
              <a:rPr lang="en-GB" noProof="0" dirty="0"/>
              <a:t>Global fossil CO</a:t>
            </a:r>
            <a:r>
              <a:rPr lang="en-GB" baseline="-25000" noProof="0" dirty="0"/>
              <a:t>2</a:t>
            </a:r>
            <a:r>
              <a:rPr lang="en-GB" noProof="0" dirty="0"/>
              <a:t> emissions are dominated by electricity, heat, &amp; energy (45%), industry (23%), &amp; national transport (19%).</a:t>
            </a:r>
            <a:br>
              <a:rPr lang="en-GB" noProof="0" dirty="0"/>
            </a:br>
            <a:r>
              <a:rPr lang="en-GB" noProof="0" dirty="0"/>
              <a:t>International aviation and marine bunkers are 3.5% &amp; remaining sectors 10%.</a:t>
            </a:r>
          </a:p>
        </p:txBody>
      </p:sp>
      <p:sp>
        <p:nvSpPr>
          <p:cNvPr id="5" name="Text Placeholder 4"/>
          <p:cNvSpPr>
            <a:spLocks noGrp="1"/>
          </p:cNvSpPr>
          <p:nvPr>
            <p:ph type="body" sz="quarter" idx="12"/>
          </p:nvPr>
        </p:nvSpPr>
        <p:spPr/>
        <p:txBody>
          <a:bodyPr/>
          <a:lstStyle/>
          <a:p>
            <a:r>
              <a:rPr lang="en-GB" altLang="en-US" noProof="0" dirty="0">
                <a:ea typeface="ＭＳ Ｐゴシック" pitchFamily="34" charset="-128"/>
              </a:rPr>
              <a:t>Source: </a:t>
            </a:r>
            <a:r>
              <a:rPr lang="en-GB" altLang="en-US" dirty="0">
                <a:ea typeface="ＭＳ Ｐゴシック" pitchFamily="34" charset="-128"/>
                <a:hlinkClick r:id="rId3"/>
              </a:rPr>
              <a:t>IEA 2019</a:t>
            </a:r>
            <a:r>
              <a:rPr lang="en-GB" altLang="en-US" dirty="0">
                <a:ea typeface="ＭＳ Ｐゴシック" pitchFamily="34" charset="-128"/>
              </a:rPr>
              <a:t>; </a:t>
            </a:r>
            <a:r>
              <a:rPr lang="en-GB" altLang="en-US" dirty="0">
                <a:ea typeface="ＭＳ Ｐゴシック" pitchFamily="34" charset="-128"/>
                <a:hlinkClick r:id="rId4"/>
              </a:rPr>
              <a:t>Peters et al 2019</a:t>
            </a:r>
            <a:r>
              <a:rPr lang="en-GB" altLang="en-US" dirty="0">
                <a:ea typeface="ＭＳ Ｐゴシック" pitchFamily="34" charset="-128"/>
              </a:rPr>
              <a:t>; </a:t>
            </a:r>
            <a:r>
              <a:rPr lang="en-GB" altLang="en-US" noProof="0" dirty="0">
                <a:ea typeface="ＭＳ Ｐゴシック" pitchFamily="34" charset="-128"/>
                <a:hlinkClick r:id="rId5"/>
              </a:rPr>
              <a:t>Global Carbon Budget 2019</a:t>
            </a:r>
            <a:r>
              <a:rPr lang="en-GB" altLang="en-US" noProof="0" dirty="0">
                <a:ea typeface="ＭＳ Ｐゴシック" pitchFamily="34" charset="-128"/>
              </a:rPr>
              <a:t> </a:t>
            </a:r>
          </a:p>
        </p:txBody>
      </p:sp>
      <p:pic>
        <p:nvPicPr>
          <p:cNvPr id="9" name="Picture Placeholder 8" descr="A close up of a map&#10;&#10;Description automatically generated">
            <a:extLst>
              <a:ext uri="{FF2B5EF4-FFF2-40B4-BE49-F238E27FC236}">
                <a16:creationId xmlns:a16="http://schemas.microsoft.com/office/drawing/2014/main" id="{BAC9C4ED-AAD3-4FAE-9611-AAF2BA84CFEE}"/>
              </a:ext>
            </a:extLst>
          </p:cNvPr>
          <p:cNvPicPr>
            <a:picLocks noGrp="1" noChangeAspect="1"/>
          </p:cNvPicPr>
          <p:nvPr>
            <p:ph type="pic" sz="quarter" idx="11"/>
          </p:nvPr>
        </p:nvPicPr>
        <p:blipFill rotWithShape="1">
          <a:blip r:embed="rId6"/>
          <a:srcRect l="-14762" r="-14762"/>
          <a:stretch/>
        </p:blipFill>
        <p:spPr>
          <a:xfrm>
            <a:off x="540000" y="1439999"/>
            <a:ext cx="8414725" cy="4873649"/>
          </a:xfrm>
        </p:spPr>
      </p:pic>
      <p:sp>
        <p:nvSpPr>
          <p:cNvPr id="2" name="TextBox 1">
            <a:extLst>
              <a:ext uri="{FF2B5EF4-FFF2-40B4-BE49-F238E27FC236}">
                <a16:creationId xmlns:a16="http://schemas.microsoft.com/office/drawing/2014/main" id="{10B0702F-7C67-495E-A684-379B03155A5E}"/>
              </a:ext>
            </a:extLst>
          </p:cNvPr>
          <p:cNvSpPr txBox="1"/>
          <p:nvPr/>
        </p:nvSpPr>
        <p:spPr>
          <a:xfrm>
            <a:off x="7634854" y="1724101"/>
            <a:ext cx="990600" cy="461665"/>
          </a:xfrm>
          <a:prstGeom prst="rect">
            <a:avLst/>
          </a:prstGeom>
          <a:noFill/>
        </p:spPr>
        <p:txBody>
          <a:bodyPr wrap="square" rtlCol="0">
            <a:spAutoFit/>
          </a:bodyPr>
          <a:lstStyle/>
          <a:p>
            <a:r>
              <a:rPr lang="en-US" sz="2400" b="1" dirty="0">
                <a:solidFill>
                  <a:srgbClr val="FF0000"/>
                </a:solidFill>
              </a:rPr>
              <a:t>45%</a:t>
            </a:r>
          </a:p>
        </p:txBody>
      </p:sp>
    </p:spTree>
    <p:extLst>
      <p:ext uri="{BB962C8B-B14F-4D97-AF65-F5344CB8AC3E}">
        <p14:creationId xmlns:p14="http://schemas.microsoft.com/office/powerpoint/2010/main" val="3951524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normAutofit/>
          </a:bodyPr>
          <a:lstStyle/>
          <a:p>
            <a:r>
              <a:rPr lang="en-GB" sz="2400" noProof="1">
                <a:solidFill>
                  <a:srgbClr val="663300"/>
                </a:solidFill>
              </a:rPr>
              <a:t>Global Fossil CO</a:t>
            </a:r>
            <a:r>
              <a:rPr lang="en-GB" sz="2400" baseline="-25000" noProof="1">
                <a:solidFill>
                  <a:srgbClr val="663300"/>
                </a:solidFill>
              </a:rPr>
              <a:t>2</a:t>
            </a:r>
            <a:r>
              <a:rPr lang="en-GB" sz="2400" noProof="1">
                <a:solidFill>
                  <a:srgbClr val="663300"/>
                </a:solidFill>
              </a:rPr>
              <a:t> Emissions</a:t>
            </a:r>
            <a:endParaRPr lang="en-GB" altLang="en-US" sz="2400" noProof="1">
              <a:solidFill>
                <a:srgbClr val="663300"/>
              </a:solidFill>
              <a:ea typeface="ＭＳ Ｐゴシック" pitchFamily="34" charset="-128"/>
            </a:endParaRPr>
          </a:p>
        </p:txBody>
      </p:sp>
      <p:sp>
        <p:nvSpPr>
          <p:cNvPr id="3" name="Text Placeholder 2"/>
          <p:cNvSpPr>
            <a:spLocks noGrp="1"/>
          </p:cNvSpPr>
          <p:nvPr>
            <p:ph type="body" sz="quarter" idx="10"/>
          </p:nvPr>
        </p:nvSpPr>
        <p:spPr>
          <a:xfrm>
            <a:off x="97696" y="756188"/>
            <a:ext cx="8958385" cy="684212"/>
          </a:xfrm>
        </p:spPr>
        <p:txBody>
          <a:bodyPr>
            <a:normAutofit/>
          </a:bodyPr>
          <a:lstStyle/>
          <a:p>
            <a:pPr>
              <a:lnSpc>
                <a:spcPct val="90000"/>
              </a:lnSpc>
            </a:pPr>
            <a:r>
              <a:rPr lang="en-GB" altLang="en-US" noProof="1">
                <a:ea typeface="ＭＳ Ｐゴシック" pitchFamily="34" charset="-128"/>
              </a:rPr>
              <a:t>Global fossil CO</a:t>
            </a:r>
            <a:r>
              <a:rPr lang="en-GB" altLang="en-US" baseline="-25000" noProof="1">
                <a:ea typeface="ＭＳ Ｐゴシック" pitchFamily="34" charset="-128"/>
              </a:rPr>
              <a:t>2</a:t>
            </a:r>
            <a:r>
              <a:rPr lang="en-GB" altLang="en-US" noProof="1">
                <a:ea typeface="ＭＳ Ｐゴシック" pitchFamily="34" charset="-128"/>
              </a:rPr>
              <a:t> emissions have risen steadily over the last decades</a:t>
            </a:r>
            <a:br>
              <a:rPr lang="en-GB" altLang="en-US" noProof="1">
                <a:ea typeface="ＭＳ Ｐゴシック" pitchFamily="34" charset="-128"/>
              </a:rPr>
            </a:br>
            <a:r>
              <a:rPr lang="en-GB" altLang="en-US" noProof="1">
                <a:ea typeface="ＭＳ Ｐゴシック" pitchFamily="34" charset="-128"/>
              </a:rPr>
              <a:t>While 2020 has witnessed an unprecedented drop, emissions will likely rebound in 2021</a:t>
            </a:r>
            <a:endParaRPr lang="en-GB" altLang="en-US" noProof="1">
              <a:highlight>
                <a:srgbClr val="FFFF00"/>
              </a:highlight>
              <a:ea typeface="ＭＳ Ｐゴシック" pitchFamily="34" charset="-128"/>
            </a:endParaRPr>
          </a:p>
        </p:txBody>
      </p:sp>
      <p:sp>
        <p:nvSpPr>
          <p:cNvPr id="4" name="Text Placeholder 3"/>
          <p:cNvSpPr>
            <a:spLocks noGrp="1"/>
          </p:cNvSpPr>
          <p:nvPr>
            <p:ph type="body" sz="quarter" idx="12"/>
          </p:nvPr>
        </p:nvSpPr>
        <p:spPr>
          <a:xfrm>
            <a:off x="97696" y="5705620"/>
            <a:ext cx="8958385" cy="1077321"/>
          </a:xfrm>
        </p:spPr>
        <p:txBody>
          <a:bodyPr>
            <a:normAutofit/>
          </a:bodyPr>
          <a:lstStyle/>
          <a:p>
            <a:r>
              <a:rPr lang="en-GB" altLang="en-US" noProof="1">
                <a:ea typeface="ＭＳ Ｐゴシック" pitchFamily="34" charset="-128"/>
              </a:rPr>
              <a:t>The 2020 projection is based on preliminary data and modelling.</a:t>
            </a:r>
            <a:br>
              <a:rPr lang="en-GB" altLang="en-US" noProof="1">
                <a:ea typeface="ＭＳ Ｐゴシック" pitchFamily="34" charset="-128"/>
              </a:rPr>
            </a:br>
            <a:r>
              <a:rPr lang="en-GB" altLang="en-US" noProof="1">
                <a:ea typeface="ＭＳ Ｐゴシック" pitchFamily="34" charset="-128"/>
              </a:rPr>
              <a:t>Source: </a:t>
            </a:r>
            <a:r>
              <a:rPr lang="en-GB" altLang="en-US" noProof="1">
                <a:solidFill>
                  <a:srgbClr val="FF0000"/>
                </a:solidFill>
                <a:ea typeface="ＭＳ Ｐゴシック" pitchFamily="34" charset="-128"/>
                <a:hlinkClick r:id="rId3"/>
              </a:rPr>
              <a:t>CDIAC</a:t>
            </a:r>
            <a:r>
              <a:rPr lang="en-GB" altLang="en-US" noProof="1">
                <a:ea typeface="ＭＳ Ｐゴシック" pitchFamily="34" charset="-128"/>
              </a:rPr>
              <a:t>;</a:t>
            </a:r>
            <a:r>
              <a:rPr lang="en-GB" altLang="en-US" noProof="1">
                <a:solidFill>
                  <a:srgbClr val="000000"/>
                </a:solidFill>
                <a:ea typeface="ＭＳ Ｐゴシック" pitchFamily="34" charset="-128"/>
              </a:rPr>
              <a:t> </a:t>
            </a:r>
            <a:r>
              <a:rPr lang="en-GB" altLang="en-US" noProof="1">
                <a:ea typeface="ＭＳ Ｐゴシック" pitchFamily="34" charset="-128"/>
                <a:hlinkClick r:id="rId4"/>
              </a:rPr>
              <a:t>Friedlingstein et al 2020</a:t>
            </a:r>
            <a:r>
              <a:rPr lang="en-GB" altLang="en-US" noProof="1">
                <a:ea typeface="ＭＳ Ｐゴシック" pitchFamily="34" charset="-128"/>
              </a:rPr>
              <a:t>;</a:t>
            </a:r>
            <a:r>
              <a:rPr lang="en-GB" altLang="en-US" noProof="1">
                <a:solidFill>
                  <a:srgbClr val="000000"/>
                </a:solidFill>
                <a:ea typeface="ＭＳ Ｐゴシック" pitchFamily="34" charset="-128"/>
              </a:rPr>
              <a:t> </a:t>
            </a:r>
            <a:r>
              <a:rPr lang="en-GB" altLang="en-US" noProof="1">
                <a:ea typeface="ＭＳ Ｐゴシック" pitchFamily="34" charset="-128"/>
                <a:hlinkClick r:id="rId5"/>
              </a:rPr>
              <a:t>Global Carbon Budget 2020</a:t>
            </a:r>
            <a:endParaRPr lang="en-GB" altLang="en-US" noProof="1">
              <a:ea typeface="ＭＳ Ｐゴシック" pitchFamily="34" charset="-128"/>
            </a:endParaRPr>
          </a:p>
        </p:txBody>
      </p:sp>
      <p:pic>
        <p:nvPicPr>
          <p:cNvPr id="16" name="Picture Placeholder 15">
            <a:extLst>
              <a:ext uri="{FF2B5EF4-FFF2-40B4-BE49-F238E27FC236}">
                <a16:creationId xmlns:a16="http://schemas.microsoft.com/office/drawing/2014/main" id="{3C9C9450-09A6-4B0D-8732-44B0DB401FEC}"/>
              </a:ext>
            </a:extLst>
          </p:cNvPr>
          <p:cNvPicPr>
            <a:picLocks noGrp="1" noChangeAspect="1"/>
          </p:cNvPicPr>
          <p:nvPr>
            <p:ph type="pic" sz="quarter" idx="4294967295"/>
          </p:nvPr>
        </p:nvPicPr>
        <p:blipFill>
          <a:blip r:embed="rId6"/>
          <a:srcRect/>
          <a:stretch/>
        </p:blipFill>
        <p:spPr>
          <a:xfrm>
            <a:off x="457200" y="1466474"/>
            <a:ext cx="8092861" cy="4553326"/>
          </a:xfrm>
        </p:spPr>
      </p:pic>
      <p:sp>
        <p:nvSpPr>
          <p:cNvPr id="2" name="TextBox 1">
            <a:extLst>
              <a:ext uri="{FF2B5EF4-FFF2-40B4-BE49-F238E27FC236}">
                <a16:creationId xmlns:a16="http://schemas.microsoft.com/office/drawing/2014/main" id="{D53F2D3C-C9DC-49C3-9CE3-07C2AEA1D62D}"/>
              </a:ext>
            </a:extLst>
          </p:cNvPr>
          <p:cNvSpPr txBox="1"/>
          <p:nvPr/>
        </p:nvSpPr>
        <p:spPr>
          <a:xfrm>
            <a:off x="6103830" y="2828835"/>
            <a:ext cx="2582969" cy="1200329"/>
          </a:xfrm>
          <a:prstGeom prst="rect">
            <a:avLst/>
          </a:prstGeom>
          <a:noFill/>
        </p:spPr>
        <p:txBody>
          <a:bodyPr wrap="square" rtlCol="0">
            <a:spAutoFit/>
          </a:bodyPr>
          <a:lstStyle/>
          <a:p>
            <a:r>
              <a:rPr lang="en-US" b="1" dirty="0">
                <a:solidFill>
                  <a:srgbClr val="0000FF"/>
                </a:solidFill>
              </a:rPr>
              <a:t>Modest decrease of 6.7% due to reductions related to COVID, but it is not a sustainable effect.</a:t>
            </a:r>
          </a:p>
        </p:txBody>
      </p:sp>
    </p:spTree>
    <p:extLst>
      <p:ext uri="{BB962C8B-B14F-4D97-AF65-F5344CB8AC3E}">
        <p14:creationId xmlns:p14="http://schemas.microsoft.com/office/powerpoint/2010/main" val="88414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normAutofit fontScale="90000"/>
          </a:bodyPr>
          <a:lstStyle/>
          <a:p>
            <a:pPr eaLnBrk="1" hangingPunct="1"/>
            <a:r>
              <a:rPr lang="en-GB" altLang="en-US" sz="2400" noProof="1">
                <a:solidFill>
                  <a:srgbClr val="663300"/>
                </a:solidFill>
                <a:ea typeface="ＭＳ Ｐゴシック" pitchFamily="34" charset="-128"/>
              </a:rPr>
              <a:t>Top emitters: Fossil CO</a:t>
            </a:r>
            <a:r>
              <a:rPr lang="en-GB" altLang="en-US" sz="2400" baseline="-25000" noProof="1">
                <a:solidFill>
                  <a:srgbClr val="663300"/>
                </a:solidFill>
                <a:ea typeface="ＭＳ Ｐゴシック" pitchFamily="34" charset="-128"/>
              </a:rPr>
              <a:t>2</a:t>
            </a:r>
            <a:r>
              <a:rPr lang="en-GB" altLang="en-US" sz="2400" noProof="1">
                <a:solidFill>
                  <a:srgbClr val="663300"/>
                </a:solidFill>
                <a:ea typeface="ＭＳ Ｐゴシック" pitchFamily="34" charset="-128"/>
              </a:rPr>
              <a:t> Emissions to 2019</a:t>
            </a:r>
            <a:br>
              <a:rPr lang="en-GB" altLang="en-US" sz="2400" noProof="1">
                <a:solidFill>
                  <a:srgbClr val="663300"/>
                </a:solidFill>
                <a:ea typeface="ＭＳ Ｐゴシック" pitchFamily="34" charset="-128"/>
              </a:rPr>
            </a:br>
            <a:r>
              <a:rPr lang="en-GB" altLang="en-US" sz="2400" noProof="1">
                <a:solidFill>
                  <a:srgbClr val="663300"/>
                </a:solidFill>
                <a:ea typeface="ＭＳ Ｐゴシック" pitchFamily="34" charset="-128"/>
              </a:rPr>
              <a:t>China is the largest, but they have 4 times the US population.</a:t>
            </a:r>
          </a:p>
        </p:txBody>
      </p:sp>
      <p:sp>
        <p:nvSpPr>
          <p:cNvPr id="3" name="Text Placeholder 2"/>
          <p:cNvSpPr>
            <a:spLocks noGrp="1"/>
          </p:cNvSpPr>
          <p:nvPr>
            <p:ph type="body" sz="quarter" idx="10"/>
          </p:nvPr>
        </p:nvSpPr>
        <p:spPr/>
        <p:txBody>
          <a:bodyPr/>
          <a:lstStyle/>
          <a:p>
            <a:pPr>
              <a:lnSpc>
                <a:spcPct val="90000"/>
              </a:lnSpc>
            </a:pPr>
            <a:r>
              <a:rPr lang="en-GB" altLang="en-US" noProof="1">
                <a:ea typeface="ＭＳ Ｐゴシック" pitchFamily="34" charset="-128"/>
              </a:rPr>
              <a:t>The top six emitters in 2019 covered 65% of global emissions</a:t>
            </a:r>
            <a:br>
              <a:rPr lang="en-GB" altLang="en-US" noProof="1">
                <a:ea typeface="ＭＳ Ｐゴシック" pitchFamily="34" charset="-128"/>
              </a:rPr>
            </a:br>
            <a:r>
              <a:rPr lang="en-GB" altLang="en-US" noProof="1">
                <a:ea typeface="ＭＳ Ｐゴシック" pitchFamily="34" charset="-128"/>
              </a:rPr>
              <a:t>China 28%, United States 15%, EU27 8%, India 7%, Russia 5%, and Japan 3%</a:t>
            </a:r>
          </a:p>
        </p:txBody>
      </p:sp>
      <p:sp>
        <p:nvSpPr>
          <p:cNvPr id="4" name="Text Placeholder 3"/>
          <p:cNvSpPr>
            <a:spLocks noGrp="1"/>
          </p:cNvSpPr>
          <p:nvPr>
            <p:ph type="body" sz="quarter" idx="12"/>
          </p:nvPr>
        </p:nvSpPr>
        <p:spPr/>
        <p:txBody>
          <a:bodyPr>
            <a:normAutofit/>
          </a:bodyPr>
          <a:lstStyle/>
          <a:p>
            <a:pPr>
              <a:spcBef>
                <a:spcPts val="0"/>
              </a:spcBef>
            </a:pPr>
            <a:r>
              <a:rPr lang="en-GB" altLang="en-US" noProof="1">
                <a:ea typeface="ＭＳ Ｐゴシック" pitchFamily="34" charset="-128"/>
              </a:rPr>
              <a:t>Bunker fuels, used for international transport, are 3.5% of global emissions.</a:t>
            </a:r>
            <a:br>
              <a:rPr lang="en-GB" altLang="en-US" noProof="1">
                <a:ea typeface="ＭＳ Ｐゴシック" pitchFamily="34" charset="-128"/>
              </a:rPr>
            </a:br>
            <a:r>
              <a:rPr lang="en-GB" altLang="en-US" noProof="1">
                <a:ea typeface="ＭＳ Ｐゴシック" pitchFamily="34" charset="-128"/>
              </a:rPr>
              <a:t>Source: </a:t>
            </a:r>
            <a:r>
              <a:rPr lang="en-GB" altLang="en-US" noProof="1">
                <a:ea typeface="ＭＳ Ｐゴシック" pitchFamily="34" charset="-128"/>
                <a:hlinkClick r:id="rId3"/>
              </a:rPr>
              <a:t>CDIAC</a:t>
            </a:r>
            <a:r>
              <a:rPr lang="en-GB" altLang="en-US" noProof="1">
                <a:ea typeface="ＭＳ Ｐゴシック" pitchFamily="34" charset="-128"/>
              </a:rPr>
              <a:t>; </a:t>
            </a:r>
            <a:r>
              <a:rPr lang="en-GB" altLang="en-US" noProof="1">
                <a:ea typeface="ＭＳ Ｐゴシック" pitchFamily="34" charset="-128"/>
                <a:hlinkClick r:id="rId4"/>
              </a:rPr>
              <a:t>Peters et al 2019</a:t>
            </a:r>
            <a:r>
              <a:rPr lang="en-GB" altLang="en-US" noProof="1">
                <a:ea typeface="ＭＳ Ｐゴシック" pitchFamily="34" charset="-128"/>
              </a:rPr>
              <a:t>; </a:t>
            </a:r>
            <a:r>
              <a:rPr lang="en-GB" altLang="en-US" noProof="1">
                <a:ea typeface="ＭＳ Ｐゴシック" pitchFamily="34" charset="-128"/>
                <a:hlinkClick r:id="rId5"/>
              </a:rPr>
              <a:t>Friedlingstein et al 2020</a:t>
            </a:r>
            <a:r>
              <a:rPr lang="en-GB" altLang="en-US" noProof="1">
                <a:ea typeface="ＭＳ Ｐゴシック" pitchFamily="34" charset="-128"/>
              </a:rPr>
              <a:t>;</a:t>
            </a:r>
            <a:r>
              <a:rPr lang="en-GB" altLang="en-US" noProof="1">
                <a:solidFill>
                  <a:srgbClr val="000000"/>
                </a:solidFill>
                <a:ea typeface="ＭＳ Ｐゴシック" pitchFamily="34" charset="-128"/>
              </a:rPr>
              <a:t> </a:t>
            </a:r>
            <a:r>
              <a:rPr lang="en-GB" altLang="en-US" noProof="1">
                <a:ea typeface="ＭＳ Ｐゴシック" pitchFamily="34" charset="-128"/>
                <a:hlinkClick r:id="rId6"/>
              </a:rPr>
              <a:t>Global Carbon Budget 2020</a:t>
            </a:r>
            <a:endParaRPr lang="en-GB" altLang="en-US" noProof="1">
              <a:ea typeface="ＭＳ Ｐゴシック" pitchFamily="34" charset="-128"/>
            </a:endParaRPr>
          </a:p>
        </p:txBody>
      </p:sp>
      <p:pic>
        <p:nvPicPr>
          <p:cNvPr id="7" name="Picture Placeholder 6">
            <a:extLst>
              <a:ext uri="{FF2B5EF4-FFF2-40B4-BE49-F238E27FC236}">
                <a16:creationId xmlns:a16="http://schemas.microsoft.com/office/drawing/2014/main" id="{92F0A56F-EC1E-48FF-BF80-360C0FCB6DAF}"/>
              </a:ext>
            </a:extLst>
          </p:cNvPr>
          <p:cNvPicPr>
            <a:picLocks noGrp="1" noChangeAspect="1"/>
          </p:cNvPicPr>
          <p:nvPr>
            <p:ph type="pic" sz="quarter" idx="4294967295"/>
          </p:nvPr>
        </p:nvPicPr>
        <p:blipFill rotWithShape="1">
          <a:blip r:embed="rId7"/>
          <a:srcRect l="-14762" r="-14762"/>
          <a:stretch/>
        </p:blipFill>
        <p:spPr>
          <a:xfrm>
            <a:off x="-628425" y="1508065"/>
            <a:ext cx="9772424" cy="4526082"/>
          </a:xfrm>
        </p:spPr>
      </p:pic>
      <p:sp>
        <p:nvSpPr>
          <p:cNvPr id="2" name="Rectangle 1">
            <a:extLst>
              <a:ext uri="{FF2B5EF4-FFF2-40B4-BE49-F238E27FC236}">
                <a16:creationId xmlns:a16="http://schemas.microsoft.com/office/drawing/2014/main" id="{5D9F8987-8CEB-4543-8A27-F59E760C9990}"/>
              </a:ext>
            </a:extLst>
          </p:cNvPr>
          <p:cNvSpPr/>
          <p:nvPr/>
        </p:nvSpPr>
        <p:spPr>
          <a:xfrm>
            <a:off x="6248400" y="3505200"/>
            <a:ext cx="1371600" cy="457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8457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88FE00A-D9E6-4738-A2B7-4BD91358FE28}" type="slidenum">
              <a:rPr lang="en-US" smtClean="0"/>
              <a:pPr/>
              <a:t>19</a:t>
            </a:fld>
            <a:endParaRPr lang="en-US" dirty="0"/>
          </a:p>
        </p:txBody>
      </p:sp>
      <p:graphicFrame>
        <p:nvGraphicFramePr>
          <p:cNvPr id="4" name="Chart 3"/>
          <p:cNvGraphicFramePr>
            <a:graphicFrameLocks/>
          </p:cNvGraphicFramePr>
          <p:nvPr>
            <p:extLst>
              <p:ext uri="{D42A27DB-BD31-4B8C-83A1-F6EECF244321}">
                <p14:modId xmlns:p14="http://schemas.microsoft.com/office/powerpoint/2010/main" val="3932689652"/>
              </p:ext>
            </p:extLst>
          </p:nvPr>
        </p:nvGraphicFramePr>
        <p:xfrm>
          <a:off x="990600" y="228600"/>
          <a:ext cx="7391400" cy="5791200"/>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a:extLst>
              <a:ext uri="{FF2B5EF4-FFF2-40B4-BE49-F238E27FC236}">
                <a16:creationId xmlns:a16="http://schemas.microsoft.com/office/drawing/2014/main" id="{73EDF235-D1EB-4BA6-A6B6-E15EE6796808}"/>
              </a:ext>
            </a:extLst>
          </p:cNvPr>
          <p:cNvSpPr/>
          <p:nvPr/>
        </p:nvSpPr>
        <p:spPr>
          <a:xfrm>
            <a:off x="1447800" y="6416952"/>
            <a:ext cx="5562600" cy="338554"/>
          </a:xfrm>
          <a:prstGeom prst="rect">
            <a:avLst/>
          </a:prstGeom>
        </p:spPr>
        <p:txBody>
          <a:bodyPr wrap="square">
            <a:spAutoFit/>
          </a:bodyPr>
          <a:lstStyle/>
          <a:p>
            <a:r>
              <a:rPr lang="en-GB" altLang="en-US" sz="1600" dirty="0">
                <a:ea typeface="ＭＳ Ｐゴシック" pitchFamily="34" charset="-128"/>
              </a:rPr>
              <a:t>Source: </a:t>
            </a:r>
            <a:r>
              <a:rPr lang="en-GB" altLang="en-US" sz="1200" noProof="1">
                <a:ea typeface="ＭＳ Ｐゴシック" pitchFamily="34" charset="-128"/>
                <a:hlinkClick r:id="rId3"/>
              </a:rPr>
              <a:t>CDIAC</a:t>
            </a:r>
            <a:r>
              <a:rPr lang="en-GB" altLang="en-US" sz="1200" noProof="1">
                <a:ea typeface="ＭＳ Ｐゴシック" pitchFamily="34" charset="-128"/>
              </a:rPr>
              <a:t>; </a:t>
            </a:r>
            <a:r>
              <a:rPr lang="en-GB" altLang="en-US" sz="1200" noProof="1">
                <a:ea typeface="ＭＳ Ｐゴシック" pitchFamily="34" charset="-128"/>
                <a:hlinkClick r:id="rId4"/>
              </a:rPr>
              <a:t>Friedlingstein et al 2020</a:t>
            </a:r>
            <a:r>
              <a:rPr lang="en-GB" altLang="en-US" sz="1200" noProof="1">
                <a:ea typeface="ＭＳ Ｐゴシック" pitchFamily="34" charset="-128"/>
              </a:rPr>
              <a:t>;</a:t>
            </a:r>
            <a:r>
              <a:rPr lang="en-GB" altLang="en-US" sz="1200" noProof="1">
                <a:solidFill>
                  <a:srgbClr val="000000"/>
                </a:solidFill>
                <a:ea typeface="ＭＳ Ｐゴシック" pitchFamily="34" charset="-128"/>
              </a:rPr>
              <a:t> </a:t>
            </a:r>
            <a:r>
              <a:rPr lang="en-GB" altLang="en-US" sz="1200" noProof="1">
                <a:ea typeface="ＭＳ Ｐゴシック" pitchFamily="34" charset="-128"/>
                <a:hlinkClick r:id="rId5"/>
              </a:rPr>
              <a:t>Global Carbon Budget 2020</a:t>
            </a:r>
            <a:endParaRPr lang="en-US" sz="1600" dirty="0"/>
          </a:p>
        </p:txBody>
      </p:sp>
      <p:sp>
        <p:nvSpPr>
          <p:cNvPr id="5" name="TextBox 4">
            <a:extLst>
              <a:ext uri="{FF2B5EF4-FFF2-40B4-BE49-F238E27FC236}">
                <a16:creationId xmlns:a16="http://schemas.microsoft.com/office/drawing/2014/main" id="{21B6D11E-3E91-4800-AB20-4D04E56F12AE}"/>
              </a:ext>
            </a:extLst>
          </p:cNvPr>
          <p:cNvSpPr txBox="1"/>
          <p:nvPr/>
        </p:nvSpPr>
        <p:spPr>
          <a:xfrm>
            <a:off x="7239000" y="1371600"/>
            <a:ext cx="762000" cy="369332"/>
          </a:xfrm>
          <a:prstGeom prst="rect">
            <a:avLst/>
          </a:prstGeom>
          <a:noFill/>
        </p:spPr>
        <p:txBody>
          <a:bodyPr wrap="square" rtlCol="0">
            <a:spAutoFit/>
          </a:bodyPr>
          <a:lstStyle/>
          <a:p>
            <a:r>
              <a:rPr lang="en-US" b="1" dirty="0">
                <a:solidFill>
                  <a:srgbClr val="FF0000"/>
                </a:solidFill>
              </a:rPr>
              <a:t>16.1</a:t>
            </a:r>
          </a:p>
        </p:txBody>
      </p:sp>
    </p:spTree>
    <p:extLst>
      <p:ext uri="{BB962C8B-B14F-4D97-AF65-F5344CB8AC3E}">
        <p14:creationId xmlns:p14="http://schemas.microsoft.com/office/powerpoint/2010/main" val="1299753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noProof="0" dirty="0"/>
              <a:t>Historical cumulative emissions by country</a:t>
            </a:r>
          </a:p>
        </p:txBody>
      </p:sp>
      <p:sp>
        <p:nvSpPr>
          <p:cNvPr id="3" name="Text Placeholder 2"/>
          <p:cNvSpPr>
            <a:spLocks noGrp="1"/>
          </p:cNvSpPr>
          <p:nvPr>
            <p:ph type="body" sz="quarter" idx="10"/>
          </p:nvPr>
        </p:nvSpPr>
        <p:spPr>
          <a:xfrm>
            <a:off x="381000" y="773837"/>
            <a:ext cx="8280000" cy="684212"/>
          </a:xfrm>
        </p:spPr>
        <p:txBody>
          <a:bodyPr>
            <a:normAutofit/>
          </a:bodyPr>
          <a:lstStyle/>
          <a:p>
            <a:r>
              <a:rPr lang="en-GB" noProof="0" dirty="0"/>
              <a:t>Cumulative emissions from fossil-fuel and cement were distributed (1870</a:t>
            </a:r>
            <a:r>
              <a:rPr lang="en-GB" altLang="en-US" noProof="0" dirty="0">
                <a:ea typeface="ＭＳ Ｐゴシック" pitchFamily="34" charset="-128"/>
              </a:rPr>
              <a:t>–</a:t>
            </a:r>
            <a:r>
              <a:rPr lang="en-GB" noProof="0" dirty="0"/>
              <a:t>2015):</a:t>
            </a:r>
            <a:br>
              <a:rPr lang="en-GB" noProof="0" dirty="0"/>
            </a:br>
            <a:r>
              <a:rPr lang="en-GB" noProof="0" dirty="0"/>
              <a:t>USA (26%), EU28 (23%), China (13%), Russia (7%), Japan (</a:t>
            </a:r>
            <a:r>
              <a:rPr lang="en-GB" dirty="0"/>
              <a:t>4%) and India (3%)</a:t>
            </a:r>
            <a:endParaRPr lang="en-GB" noProof="0" dirty="0"/>
          </a:p>
        </p:txBody>
      </p:sp>
      <p:sp>
        <p:nvSpPr>
          <p:cNvPr id="5" name="Text Placeholder 4"/>
          <p:cNvSpPr>
            <a:spLocks noGrp="1"/>
          </p:cNvSpPr>
          <p:nvPr>
            <p:ph type="body" sz="quarter" idx="12"/>
          </p:nvPr>
        </p:nvSpPr>
        <p:spPr>
          <a:xfrm>
            <a:off x="0" y="5692792"/>
            <a:ext cx="9220200" cy="1077321"/>
          </a:xfrm>
        </p:spPr>
        <p:txBody>
          <a:bodyPr>
            <a:normAutofit/>
          </a:bodyPr>
          <a:lstStyle/>
          <a:p>
            <a:pPr>
              <a:spcBef>
                <a:spcPts val="0"/>
              </a:spcBef>
            </a:pPr>
            <a:r>
              <a:rPr lang="en-GB" noProof="0" dirty="0"/>
              <a:t>Cumulative emissions (1990</a:t>
            </a:r>
            <a:r>
              <a:rPr lang="en-GB" altLang="en-US" noProof="0" dirty="0">
                <a:ea typeface="ＭＳ Ｐゴシック" pitchFamily="34" charset="-128"/>
              </a:rPr>
              <a:t>–</a:t>
            </a:r>
            <a:r>
              <a:rPr lang="en-GB" noProof="0" dirty="0"/>
              <a:t>2015):</a:t>
            </a:r>
            <a:r>
              <a:rPr lang="en-GB" dirty="0"/>
              <a:t> China (21%), USA </a:t>
            </a:r>
            <a:r>
              <a:rPr lang="en-GB" noProof="0" dirty="0"/>
              <a:t>(20%), EU28 (14%), Russia (6%), India/Japan (4%)</a:t>
            </a:r>
            <a:br>
              <a:rPr lang="en-GB" noProof="0" dirty="0"/>
            </a:br>
            <a:r>
              <a:rPr lang="en-GB" noProof="0" dirty="0"/>
              <a:t>‘All others’ includes all other countries along with bunker fuels and statistical differences</a:t>
            </a:r>
            <a:br>
              <a:rPr lang="en-GB" noProof="0" dirty="0"/>
            </a:br>
            <a:r>
              <a:rPr lang="en-GB" altLang="en-US" noProof="0" dirty="0">
                <a:ea typeface="ＭＳ Ｐゴシック" pitchFamily="34" charset="-128"/>
              </a:rPr>
              <a:t>Source: </a:t>
            </a:r>
            <a:r>
              <a:rPr lang="en-GB" altLang="en-US" noProof="0" dirty="0">
                <a:ea typeface="ＭＳ Ｐゴシック" pitchFamily="34" charset="-128"/>
                <a:hlinkClick r:id="rId3"/>
              </a:rPr>
              <a:t>CDIAC</a:t>
            </a:r>
            <a:r>
              <a:rPr lang="en-GB" altLang="en-US" noProof="0" dirty="0">
                <a:ea typeface="ＭＳ Ｐゴシック" pitchFamily="34" charset="-128"/>
              </a:rPr>
              <a:t>; </a:t>
            </a:r>
            <a:r>
              <a:rPr lang="en-GB" altLang="en-US" dirty="0">
                <a:ea typeface="ＭＳ Ｐゴシック" pitchFamily="34" charset="-128"/>
                <a:hlinkClick r:id="rId4"/>
              </a:rPr>
              <a:t>Le Quéré et al 2016</a:t>
            </a:r>
            <a:r>
              <a:rPr lang="en-GB" altLang="en-US" noProof="0" dirty="0">
                <a:ea typeface="ＭＳ Ｐゴシック" pitchFamily="34" charset="-128"/>
              </a:rPr>
              <a:t>;</a:t>
            </a:r>
            <a:r>
              <a:rPr lang="en-GB" altLang="en-US" noProof="0" dirty="0">
                <a:solidFill>
                  <a:srgbClr val="000000"/>
                </a:solidFill>
                <a:ea typeface="ＭＳ Ｐゴシック" pitchFamily="34" charset="-128"/>
              </a:rPr>
              <a:t> </a:t>
            </a:r>
            <a:r>
              <a:rPr lang="en-GB" altLang="en-US" noProof="0" dirty="0">
                <a:ea typeface="ＭＳ Ｐゴシック" pitchFamily="34" charset="-128"/>
                <a:hlinkClick r:id="rId5"/>
              </a:rPr>
              <a:t>Global Carbon Budget 2016</a:t>
            </a:r>
            <a:endParaRPr lang="en-GB" altLang="en-US" noProof="0" dirty="0">
              <a:ea typeface="ＭＳ Ｐゴシック" pitchFamily="34" charset="-128"/>
            </a:endParaRPr>
          </a:p>
        </p:txBody>
      </p:sp>
      <p:pic>
        <p:nvPicPr>
          <p:cNvPr id="8" name="Picture Placeholder 7"/>
          <p:cNvPicPr>
            <a:picLocks noGrp="1" noChangeAspect="1"/>
          </p:cNvPicPr>
          <p:nvPr>
            <p:ph type="pic" sz="quarter" idx="11"/>
          </p:nvPr>
        </p:nvPicPr>
        <p:blipFill>
          <a:blip r:embed="rId6">
            <a:extLst>
              <a:ext uri="{28A0092B-C50C-407E-A947-70E740481C1C}">
                <a14:useLocalDpi xmlns:a14="http://schemas.microsoft.com/office/drawing/2010/main" val="0"/>
              </a:ext>
            </a:extLst>
          </a:blip>
          <a:stretch>
            <a:fillRect/>
          </a:stretch>
        </p:blipFill>
        <p:spPr>
          <a:xfrm>
            <a:off x="1524000" y="1451122"/>
            <a:ext cx="6728162" cy="4491178"/>
          </a:xfrm>
        </p:spPr>
      </p:pic>
      <p:sp>
        <p:nvSpPr>
          <p:cNvPr id="6" name="Rectangle 5"/>
          <p:cNvSpPr/>
          <p:nvPr/>
        </p:nvSpPr>
        <p:spPr>
          <a:xfrm>
            <a:off x="1115162" y="1115943"/>
            <a:ext cx="1066800" cy="365065"/>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276600" y="1115943"/>
            <a:ext cx="1143000" cy="365065"/>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512844" y="1370150"/>
            <a:ext cx="1441882" cy="307777"/>
          </a:xfrm>
          <a:prstGeom prst="rect">
            <a:avLst/>
          </a:prstGeom>
          <a:noFill/>
        </p:spPr>
        <p:txBody>
          <a:bodyPr wrap="square" rtlCol="0">
            <a:spAutoFit/>
          </a:bodyPr>
          <a:lstStyle/>
          <a:p>
            <a:r>
              <a:rPr lang="en-US" sz="1400" dirty="0"/>
              <a:t>November, 2016</a:t>
            </a:r>
          </a:p>
        </p:txBody>
      </p:sp>
    </p:spTree>
    <p:extLst>
      <p:ext uri="{BB962C8B-B14F-4D97-AF65-F5344CB8AC3E}">
        <p14:creationId xmlns:p14="http://schemas.microsoft.com/office/powerpoint/2010/main" val="937825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3526" y="1540139"/>
            <a:ext cx="3240000" cy="367479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7" name="Rectangle 16"/>
          <p:cNvSpPr/>
          <p:nvPr/>
        </p:nvSpPr>
        <p:spPr>
          <a:xfrm>
            <a:off x="4698047" y="1540139"/>
            <a:ext cx="3272400" cy="367479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 name="Text Box 12"/>
          <p:cNvSpPr txBox="1">
            <a:spLocks noChangeArrowheads="1"/>
          </p:cNvSpPr>
          <p:nvPr/>
        </p:nvSpPr>
        <p:spPr bwMode="auto">
          <a:xfrm>
            <a:off x="4651463" y="3030161"/>
            <a:ext cx="1276248"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r>
              <a:rPr lang="en-AU" altLang="en-US" sz="2700">
                <a:solidFill>
                  <a:schemeClr val="accent6"/>
                </a:solidFill>
                <a:latin typeface="Calibri"/>
                <a:cs typeface="Calibri"/>
              </a:rPr>
              <a:t>31%</a:t>
            </a:r>
          </a:p>
          <a:p>
            <a:pPr algn="r" eaLnBrk="1" hangingPunct="1"/>
            <a:r>
              <a:rPr lang="en-AU" altLang="en-US" sz="1500">
                <a:solidFill>
                  <a:srgbClr val="4C9BDB"/>
                </a:solidFill>
                <a:latin typeface="Calibri"/>
                <a:cs typeface="Calibri"/>
              </a:rPr>
              <a:t>12.5 GtCO</a:t>
            </a:r>
            <a:r>
              <a:rPr lang="en-AU" altLang="en-US" sz="1500" baseline="-25000">
                <a:solidFill>
                  <a:srgbClr val="4C9BDB"/>
                </a:solidFill>
                <a:latin typeface="Calibri"/>
                <a:cs typeface="Calibri"/>
              </a:rPr>
              <a:t>2</a:t>
            </a:r>
            <a:r>
              <a:rPr lang="en-AU" altLang="en-US" sz="1500">
                <a:solidFill>
                  <a:srgbClr val="4C9BDB"/>
                </a:solidFill>
                <a:latin typeface="Calibri"/>
                <a:cs typeface="Calibri"/>
              </a:rPr>
              <a:t>/yr</a:t>
            </a:r>
            <a:endParaRPr lang="en-AU" altLang="en-US" sz="1500" baseline="30000">
              <a:solidFill>
                <a:srgbClr val="4C9BDB"/>
              </a:solidFill>
              <a:latin typeface="Calibri"/>
              <a:cs typeface="Calibri"/>
            </a:endParaRPr>
          </a:p>
        </p:txBody>
      </p:sp>
      <p:sp>
        <p:nvSpPr>
          <p:cNvPr id="6" name="Title 5"/>
          <p:cNvSpPr>
            <a:spLocks noGrp="1"/>
          </p:cNvSpPr>
          <p:nvPr>
            <p:ph type="title"/>
          </p:nvPr>
        </p:nvSpPr>
        <p:spPr>
          <a:xfrm>
            <a:off x="1511745" y="165464"/>
            <a:ext cx="7327455" cy="380137"/>
          </a:xfrm>
        </p:spPr>
        <p:txBody>
          <a:bodyPr>
            <a:noAutofit/>
          </a:bodyPr>
          <a:lstStyle/>
          <a:p>
            <a:r>
              <a:rPr lang="en-GB" altLang="en-US" sz="2400" noProof="1">
                <a:solidFill>
                  <a:srgbClr val="663300"/>
                </a:solidFill>
                <a:ea typeface="ＭＳ Ｐゴシック" pitchFamily="34" charset="-128"/>
              </a:rPr>
              <a:t>Fate of anthropogenic CO</a:t>
            </a:r>
            <a:r>
              <a:rPr lang="en-GB" altLang="en-US" sz="2400" baseline="-25000" noProof="1">
                <a:solidFill>
                  <a:srgbClr val="663300"/>
                </a:solidFill>
                <a:ea typeface="ＭＳ Ｐゴシック" pitchFamily="34" charset="-128"/>
              </a:rPr>
              <a:t>2</a:t>
            </a:r>
            <a:r>
              <a:rPr lang="en-GB" altLang="en-US" sz="2400" noProof="1">
                <a:solidFill>
                  <a:srgbClr val="663300"/>
                </a:solidFill>
                <a:ea typeface="ＭＳ Ｐゴシック" pitchFamily="34" charset="-128"/>
              </a:rPr>
              <a:t> emissions (2010</a:t>
            </a:r>
            <a:r>
              <a:rPr lang="en-GB" sz="2400" noProof="1">
                <a:solidFill>
                  <a:srgbClr val="663300"/>
                </a:solidFill>
              </a:rPr>
              <a:t>–</a:t>
            </a:r>
            <a:r>
              <a:rPr lang="en-GB" altLang="en-US" sz="2400" noProof="1">
                <a:solidFill>
                  <a:srgbClr val="663300"/>
                </a:solidFill>
                <a:ea typeface="ＭＳ Ｐゴシック" pitchFamily="34" charset="-128"/>
              </a:rPr>
              <a:t>2019)</a:t>
            </a:r>
            <a:br>
              <a:rPr lang="en-GB" altLang="en-US" sz="2400" noProof="1">
                <a:solidFill>
                  <a:srgbClr val="663300"/>
                </a:solidFill>
                <a:ea typeface="ＭＳ Ｐゴシック" pitchFamily="34" charset="-128"/>
              </a:rPr>
            </a:br>
            <a:r>
              <a:rPr lang="en-GB" altLang="en-US" sz="2400" noProof="1">
                <a:solidFill>
                  <a:srgbClr val="663300"/>
                </a:solidFill>
                <a:ea typeface="ＭＳ Ｐゴシック" pitchFamily="34" charset="-128"/>
              </a:rPr>
              <a:t>Almost half remains in the atmosphere for many years.</a:t>
            </a:r>
            <a:endParaRPr lang="en-GB" sz="2400" noProof="1">
              <a:solidFill>
                <a:srgbClr val="663300"/>
              </a:solidFill>
            </a:endParaRPr>
          </a:p>
        </p:txBody>
      </p:sp>
      <p:sp>
        <p:nvSpPr>
          <p:cNvPr id="7" name="Text Placeholder 6"/>
          <p:cNvSpPr>
            <a:spLocks noGrp="1"/>
          </p:cNvSpPr>
          <p:nvPr>
            <p:ph type="body" sz="quarter" idx="4294967295"/>
          </p:nvPr>
        </p:nvSpPr>
        <p:spPr>
          <a:xfrm>
            <a:off x="380308" y="5548447"/>
            <a:ext cx="8373734" cy="414338"/>
          </a:xfrm>
        </p:spPr>
        <p:txBody>
          <a:bodyPr anchor="b" anchorCtr="0">
            <a:normAutofit/>
          </a:bodyPr>
          <a:lstStyle/>
          <a:p>
            <a:pPr marL="0" indent="0" algn="ctr">
              <a:buNone/>
            </a:pPr>
            <a:r>
              <a:rPr lang="en-GB" altLang="en-US" sz="900" noProof="1">
                <a:latin typeface="Calibri"/>
                <a:ea typeface="ＭＳ Ｐゴシック" pitchFamily="34" charset="-128"/>
                <a:cs typeface="Calibri"/>
              </a:rPr>
              <a:t>Source: </a:t>
            </a:r>
            <a:r>
              <a:rPr lang="en-GB" altLang="en-US" sz="900" noProof="1">
                <a:ea typeface="ＭＳ Ｐゴシック" pitchFamily="34" charset="-128"/>
                <a:hlinkClick r:id="rId3"/>
              </a:rPr>
              <a:t>Friedlingstein et al 2020</a:t>
            </a:r>
            <a:r>
              <a:rPr lang="en-GB" altLang="en-US" sz="900" noProof="1">
                <a:ea typeface="ＭＳ Ｐゴシック" pitchFamily="34" charset="-128"/>
              </a:rPr>
              <a:t>;</a:t>
            </a:r>
            <a:r>
              <a:rPr lang="en-GB" altLang="en-US" sz="900" noProof="1">
                <a:solidFill>
                  <a:srgbClr val="000000"/>
                </a:solidFill>
                <a:ea typeface="ＭＳ Ｐゴシック" pitchFamily="34" charset="-128"/>
              </a:rPr>
              <a:t> </a:t>
            </a:r>
            <a:r>
              <a:rPr lang="en-GB" altLang="en-US" sz="900" noProof="1">
                <a:latin typeface="Calibri"/>
                <a:ea typeface="ＭＳ Ｐゴシック" pitchFamily="34" charset="-128"/>
                <a:cs typeface="Calibri"/>
                <a:hlinkClick r:id="rId4"/>
              </a:rPr>
              <a:t>Global Carbon Budget 2020</a:t>
            </a:r>
            <a:endParaRPr lang="en-GB" altLang="en-US" sz="900" noProof="1">
              <a:solidFill>
                <a:srgbClr val="FF0000"/>
              </a:solidFill>
              <a:latin typeface="Calibri"/>
              <a:ea typeface="ＭＳ Ｐゴシック" pitchFamily="34" charset="-128"/>
              <a:cs typeface="Calibri"/>
            </a:endParaRPr>
          </a:p>
        </p:txBody>
      </p:sp>
      <p:pic>
        <p:nvPicPr>
          <p:cNvPr id="8" name="Picture 24"/>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1340477" y="3644316"/>
            <a:ext cx="1779071" cy="1147500"/>
          </a:xfrm>
          <a:prstGeom prst="rect">
            <a:avLst/>
          </a:prstGeom>
          <a:noFill/>
          <a:ln w="19050">
            <a:solidFill>
              <a:srgbClr val="4C9BDB"/>
            </a:solidFill>
            <a:miter lim="800000"/>
            <a:headEnd/>
            <a:tailEnd/>
          </a:ln>
          <a:effectLst/>
          <a:extLst>
            <a:ext uri="{909E8E84-426E-40DD-AFC4-6F175D3DCCD1}">
              <a14:hiddenFill xmlns:a14="http://schemas.microsoft.com/office/drawing/2010/main">
                <a:solidFill>
                  <a:srgbClr val="FFFFFF"/>
                </a:solidFill>
              </a14:hiddenFill>
            </a:ext>
          </a:extLst>
        </p:spPr>
      </p:pic>
      <p:sp>
        <p:nvSpPr>
          <p:cNvPr id="9" name="Text Box 20"/>
          <p:cNvSpPr txBox="1">
            <a:spLocks noChangeArrowheads="1"/>
          </p:cNvSpPr>
          <p:nvPr/>
        </p:nvSpPr>
        <p:spPr bwMode="auto">
          <a:xfrm>
            <a:off x="4773968" y="4240475"/>
            <a:ext cx="117846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r>
              <a:rPr lang="en-AU" altLang="en-US" sz="2700">
                <a:solidFill>
                  <a:schemeClr val="accent6"/>
                </a:solidFill>
                <a:latin typeface="Calibri"/>
                <a:cs typeface="Calibri"/>
              </a:rPr>
              <a:t>23%</a:t>
            </a:r>
          </a:p>
          <a:p>
            <a:pPr algn="r" eaLnBrk="1" hangingPunct="1"/>
            <a:r>
              <a:rPr lang="en-AU" altLang="en-US" sz="1500">
                <a:solidFill>
                  <a:srgbClr val="4C9BDB"/>
                </a:solidFill>
                <a:latin typeface="Calibri"/>
                <a:cs typeface="Calibri"/>
              </a:rPr>
              <a:t>9.2 GtCO</a:t>
            </a:r>
            <a:r>
              <a:rPr lang="en-AU" altLang="en-US" sz="1500" baseline="-25000">
                <a:solidFill>
                  <a:srgbClr val="4C9BDB"/>
                </a:solidFill>
                <a:latin typeface="Calibri"/>
                <a:cs typeface="Calibri"/>
              </a:rPr>
              <a:t>2</a:t>
            </a:r>
            <a:r>
              <a:rPr lang="en-AU" altLang="en-US" sz="1500">
                <a:solidFill>
                  <a:srgbClr val="4C9BDB"/>
                </a:solidFill>
                <a:latin typeface="Calibri"/>
                <a:cs typeface="Calibri"/>
              </a:rPr>
              <a:t>/yr</a:t>
            </a:r>
            <a:endParaRPr lang="en-AU" altLang="en-US" sz="1500" baseline="30000">
              <a:solidFill>
                <a:srgbClr val="4C9BDB"/>
              </a:solidFill>
              <a:latin typeface="Calibri"/>
              <a:cs typeface="Calibri"/>
            </a:endParaRPr>
          </a:p>
        </p:txBody>
      </p:sp>
      <p:pic>
        <p:nvPicPr>
          <p:cNvPr id="10" name="Picture 23"/>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1343774" y="2008220"/>
            <a:ext cx="1779071" cy="1147500"/>
          </a:xfrm>
          <a:prstGeom prst="rect">
            <a:avLst/>
          </a:prstGeom>
          <a:noFill/>
          <a:ln w="19050">
            <a:solidFill>
              <a:srgbClr val="4C9BDB"/>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11" name="Picture 22"/>
          <p:cNvPicPr>
            <a:picLocks noChangeAspect="1" noChangeArrowheads="1"/>
          </p:cNvPicPr>
          <p:nvPr/>
        </p:nvPicPr>
        <p:blipFill>
          <a:blip r:embed="rId7" cstate="screen">
            <a:extLst>
              <a:ext uri="{28A0092B-C50C-407E-A947-70E740481C1C}">
                <a14:useLocalDpi xmlns:a14="http://schemas.microsoft.com/office/drawing/2010/main"/>
              </a:ext>
            </a:extLst>
          </a:blip>
          <a:srcRect/>
          <a:stretch/>
        </p:blipFill>
        <p:spPr bwMode="auto">
          <a:xfrm>
            <a:off x="5936328" y="2803789"/>
            <a:ext cx="1779070" cy="1147500"/>
          </a:xfrm>
          <a:prstGeom prst="rect">
            <a:avLst/>
          </a:prstGeom>
          <a:noFill/>
          <a:ln w="19050">
            <a:solidFill>
              <a:srgbClr val="4C9BDB"/>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12" name="Picture 21"/>
          <p:cNvPicPr>
            <a:picLocks noChangeAspect="1" noChangeArrowheads="1"/>
          </p:cNvPicPr>
          <p:nvPr/>
        </p:nvPicPr>
        <p:blipFill>
          <a:blip r:embed="rId8" cstate="screen">
            <a:extLst>
              <a:ext uri="{28A0092B-C50C-407E-A947-70E740481C1C}">
                <a14:useLocalDpi xmlns:a14="http://schemas.microsoft.com/office/drawing/2010/main"/>
              </a:ext>
            </a:extLst>
          </a:blip>
          <a:srcRect/>
          <a:stretch/>
        </p:blipFill>
        <p:spPr bwMode="auto">
          <a:xfrm>
            <a:off x="5940317" y="1579214"/>
            <a:ext cx="1779069" cy="1147500"/>
          </a:xfrm>
          <a:prstGeom prst="rect">
            <a:avLst/>
          </a:prstGeom>
          <a:noFill/>
          <a:ln w="19050">
            <a:solidFill>
              <a:srgbClr val="4C9BDB"/>
            </a:solidFill>
            <a:miter lim="800000"/>
            <a:headEnd/>
            <a:tailEnd/>
          </a:ln>
          <a:effectLst/>
          <a:extLst>
            <a:ext uri="{909E8E84-426E-40DD-AFC4-6F175D3DCCD1}">
              <a14:hiddenFill xmlns:a14="http://schemas.microsoft.com/office/drawing/2010/main">
                <a:solidFill>
                  <a:srgbClr val="FFFFFF"/>
                </a:solidFill>
              </a14:hiddenFill>
            </a:ext>
          </a:extLst>
        </p:spPr>
      </p:pic>
      <p:sp>
        <p:nvSpPr>
          <p:cNvPr id="13" name="Text Box 5"/>
          <p:cNvSpPr txBox="1">
            <a:spLocks noChangeArrowheads="1"/>
          </p:cNvSpPr>
          <p:nvPr/>
        </p:nvSpPr>
        <p:spPr bwMode="auto">
          <a:xfrm>
            <a:off x="3172966" y="2242922"/>
            <a:ext cx="1276247"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AU" altLang="en-US" sz="1500">
                <a:solidFill>
                  <a:srgbClr val="4C9BDB"/>
                </a:solidFill>
                <a:latin typeface="Calibri"/>
                <a:cs typeface="Calibri"/>
              </a:rPr>
              <a:t>34.4 GtCO</a:t>
            </a:r>
            <a:r>
              <a:rPr lang="en-AU" altLang="en-US" sz="1500" baseline="-25000">
                <a:solidFill>
                  <a:srgbClr val="4C9BDB"/>
                </a:solidFill>
                <a:latin typeface="Calibri"/>
                <a:cs typeface="Calibri"/>
              </a:rPr>
              <a:t>2</a:t>
            </a:r>
            <a:r>
              <a:rPr lang="en-AU" altLang="en-US" sz="1500">
                <a:solidFill>
                  <a:srgbClr val="4C9BDB"/>
                </a:solidFill>
                <a:latin typeface="Calibri"/>
                <a:cs typeface="Calibri"/>
              </a:rPr>
              <a:t>/yr</a:t>
            </a:r>
          </a:p>
          <a:p>
            <a:pPr eaLnBrk="1" hangingPunct="1"/>
            <a:r>
              <a:rPr lang="en-AU" altLang="en-US" sz="2700">
                <a:solidFill>
                  <a:schemeClr val="accent6"/>
                </a:solidFill>
                <a:latin typeface="Calibri"/>
                <a:cs typeface="Calibri"/>
              </a:rPr>
              <a:t>86%</a:t>
            </a:r>
          </a:p>
        </p:txBody>
      </p:sp>
      <p:sp>
        <p:nvSpPr>
          <p:cNvPr id="15" name="Text Box 8"/>
          <p:cNvSpPr txBox="1">
            <a:spLocks noChangeArrowheads="1"/>
          </p:cNvSpPr>
          <p:nvPr/>
        </p:nvSpPr>
        <p:spPr bwMode="auto">
          <a:xfrm>
            <a:off x="3172966" y="3844544"/>
            <a:ext cx="117846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AU" altLang="en-US" sz="2700">
                <a:solidFill>
                  <a:schemeClr val="accent6"/>
                </a:solidFill>
                <a:latin typeface="Calibri"/>
                <a:cs typeface="Calibri"/>
              </a:rPr>
              <a:t>14%</a:t>
            </a:r>
            <a:endParaRPr lang="en-AU" altLang="en-US" sz="2700" baseline="30000">
              <a:solidFill>
                <a:schemeClr val="accent6"/>
              </a:solidFill>
              <a:latin typeface="Calibri"/>
              <a:cs typeface="Calibri"/>
            </a:endParaRPr>
          </a:p>
          <a:p>
            <a:pPr eaLnBrk="1" hangingPunct="1"/>
            <a:r>
              <a:rPr lang="en-AU" altLang="en-US" sz="1500">
                <a:solidFill>
                  <a:srgbClr val="4C9BDB"/>
                </a:solidFill>
                <a:latin typeface="Calibri"/>
                <a:cs typeface="Calibri"/>
              </a:rPr>
              <a:t>5.7 GtCO</a:t>
            </a:r>
            <a:r>
              <a:rPr lang="en-AU" altLang="en-US" sz="1500" baseline="-25000">
                <a:solidFill>
                  <a:srgbClr val="4C9BDB"/>
                </a:solidFill>
                <a:latin typeface="Calibri"/>
                <a:cs typeface="Calibri"/>
              </a:rPr>
              <a:t>2</a:t>
            </a:r>
            <a:r>
              <a:rPr lang="en-AU" altLang="en-US" sz="1500">
                <a:solidFill>
                  <a:srgbClr val="4C9BDB"/>
                </a:solidFill>
                <a:latin typeface="Calibri"/>
                <a:cs typeface="Calibri"/>
              </a:rPr>
              <a:t>/yr</a:t>
            </a:r>
            <a:endParaRPr lang="en-AU" altLang="en-US" sz="1500" baseline="30000">
              <a:solidFill>
                <a:srgbClr val="4C9BDB"/>
              </a:solidFill>
              <a:latin typeface="Calibri"/>
              <a:cs typeface="Calibri"/>
            </a:endParaRPr>
          </a:p>
        </p:txBody>
      </p:sp>
      <p:sp>
        <p:nvSpPr>
          <p:cNvPr id="18" name="Text Box 16"/>
          <p:cNvSpPr txBox="1">
            <a:spLocks noChangeArrowheads="1"/>
          </p:cNvSpPr>
          <p:nvPr/>
        </p:nvSpPr>
        <p:spPr bwMode="auto">
          <a:xfrm>
            <a:off x="4660080" y="2024561"/>
            <a:ext cx="1276248"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r>
              <a:rPr lang="en-AU" altLang="en-US" sz="1500">
                <a:solidFill>
                  <a:srgbClr val="4C9BDB"/>
                </a:solidFill>
                <a:latin typeface="Calibri"/>
                <a:cs typeface="Calibri"/>
              </a:rPr>
              <a:t>18.6 GtCO</a:t>
            </a:r>
            <a:r>
              <a:rPr lang="en-AU" altLang="en-US" sz="1500" baseline="-25000">
                <a:solidFill>
                  <a:srgbClr val="4C9BDB"/>
                </a:solidFill>
                <a:latin typeface="Calibri"/>
                <a:cs typeface="Calibri"/>
              </a:rPr>
              <a:t>2</a:t>
            </a:r>
            <a:r>
              <a:rPr lang="en-AU" altLang="en-US" sz="1500">
                <a:solidFill>
                  <a:srgbClr val="4C9BDB"/>
                </a:solidFill>
                <a:latin typeface="Calibri"/>
                <a:cs typeface="Calibri"/>
              </a:rPr>
              <a:t>/yr</a:t>
            </a:r>
            <a:endParaRPr lang="en-AU" altLang="en-US" sz="1500" baseline="30000">
              <a:solidFill>
                <a:srgbClr val="4C9BDB"/>
              </a:solidFill>
              <a:latin typeface="Calibri"/>
              <a:cs typeface="Calibri"/>
            </a:endParaRPr>
          </a:p>
          <a:p>
            <a:pPr algn="r" eaLnBrk="1" hangingPunct="1"/>
            <a:r>
              <a:rPr lang="en-AU" altLang="en-US" sz="2700">
                <a:solidFill>
                  <a:schemeClr val="accent6"/>
                </a:solidFill>
                <a:latin typeface="Calibri"/>
                <a:cs typeface="Calibri"/>
              </a:rPr>
              <a:t>46%</a:t>
            </a:r>
          </a:p>
        </p:txBody>
      </p:sp>
      <p:pic>
        <p:nvPicPr>
          <p:cNvPr id="21" name="Picture 25"/>
          <p:cNvPicPr>
            <a:picLocks noChangeAspect="1" noChangeArrowheads="1"/>
          </p:cNvPicPr>
          <p:nvPr/>
        </p:nvPicPr>
        <p:blipFill>
          <a:blip r:embed="rId9" cstate="screen">
            <a:extLst>
              <a:ext uri="{28A0092B-C50C-407E-A947-70E740481C1C}">
                <a14:useLocalDpi xmlns:a14="http://schemas.microsoft.com/office/drawing/2010/main"/>
              </a:ext>
            </a:extLst>
          </a:blip>
          <a:srcRect/>
          <a:stretch/>
        </p:blipFill>
        <p:spPr bwMode="auto">
          <a:xfrm>
            <a:off x="5936328" y="4024515"/>
            <a:ext cx="1779069" cy="1147500"/>
          </a:xfrm>
          <a:prstGeom prst="rect">
            <a:avLst/>
          </a:prstGeom>
          <a:noFill/>
          <a:ln w="19050">
            <a:solidFill>
              <a:srgbClr val="4C9BDB"/>
            </a:solidFill>
            <a:miter lim="800000"/>
            <a:headEnd/>
            <a:tailEnd/>
          </a:ln>
          <a:effectLst/>
          <a:extLst>
            <a:ext uri="{909E8E84-426E-40DD-AFC4-6F175D3DCCD1}">
              <a14:hiddenFill xmlns:a14="http://schemas.microsoft.com/office/drawing/2010/main">
                <a:solidFill>
                  <a:srgbClr val="FFFFFF"/>
                </a:solidFill>
              </a14:hiddenFill>
            </a:ext>
          </a:extLst>
        </p:spPr>
      </p:pic>
      <p:sp>
        <p:nvSpPr>
          <p:cNvPr id="19" name="Text Box 8"/>
          <p:cNvSpPr txBox="1">
            <a:spLocks noChangeArrowheads="1"/>
          </p:cNvSpPr>
          <p:nvPr/>
        </p:nvSpPr>
        <p:spPr bwMode="auto">
          <a:xfrm>
            <a:off x="3584731" y="1592570"/>
            <a:ext cx="173759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AU" altLang="en-US" b="1">
                <a:solidFill>
                  <a:srgbClr val="4C9BDB"/>
                </a:solidFill>
                <a:latin typeface="Calibri"/>
                <a:cs typeface="Calibri"/>
              </a:rPr>
              <a:t>Sources  =  Sinks</a:t>
            </a:r>
            <a:endParaRPr lang="en-AU" altLang="en-US" b="1" baseline="30000">
              <a:solidFill>
                <a:srgbClr val="4C9BDB"/>
              </a:solidFill>
              <a:latin typeface="Calibri"/>
              <a:cs typeface="Calibri"/>
            </a:endParaRPr>
          </a:p>
        </p:txBody>
      </p:sp>
      <p:sp>
        <p:nvSpPr>
          <p:cNvPr id="22" name="Text Box 12"/>
          <p:cNvSpPr txBox="1">
            <a:spLocks noChangeArrowheads="1"/>
          </p:cNvSpPr>
          <p:nvPr/>
        </p:nvSpPr>
        <p:spPr bwMode="auto">
          <a:xfrm>
            <a:off x="4062589" y="5247785"/>
            <a:ext cx="1009169" cy="530915"/>
          </a:xfrm>
          <a:prstGeom prst="rect">
            <a:avLst/>
          </a:prstGeom>
          <a:noFill/>
          <a:ln>
            <a:solidFill>
              <a:schemeClr val="tx1"/>
            </a:solidFill>
          </a:ln>
          <a:effec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AU" altLang="en-US">
                <a:solidFill>
                  <a:schemeClr val="accent6"/>
                </a:solidFill>
                <a:latin typeface="Calibri"/>
                <a:cs typeface="Calibri"/>
              </a:rPr>
              <a:t>0.4%</a:t>
            </a:r>
          </a:p>
          <a:p>
            <a:pPr algn="ctr" eaLnBrk="1" hangingPunct="1"/>
            <a:r>
              <a:rPr lang="en-AU" altLang="en-US" sz="1050">
                <a:solidFill>
                  <a:srgbClr val="4C9BDB"/>
                </a:solidFill>
                <a:latin typeface="Calibri"/>
                <a:cs typeface="Calibri"/>
              </a:rPr>
              <a:t>0.2 GtCO</a:t>
            </a:r>
            <a:r>
              <a:rPr lang="en-AU" altLang="en-US" sz="1050" baseline="-25000">
                <a:solidFill>
                  <a:srgbClr val="4C9BDB"/>
                </a:solidFill>
                <a:latin typeface="Calibri"/>
                <a:cs typeface="Calibri"/>
              </a:rPr>
              <a:t>2</a:t>
            </a:r>
            <a:r>
              <a:rPr lang="en-AU" altLang="en-US" sz="1050">
                <a:solidFill>
                  <a:srgbClr val="4C9BDB"/>
                </a:solidFill>
                <a:latin typeface="Calibri"/>
                <a:cs typeface="Calibri"/>
              </a:rPr>
              <a:t>/yr</a:t>
            </a:r>
            <a:endParaRPr lang="en-AU" altLang="en-US" sz="1050" baseline="30000">
              <a:solidFill>
                <a:srgbClr val="4C9BDB"/>
              </a:solidFill>
              <a:latin typeface="Calibri"/>
              <a:cs typeface="Calibri"/>
            </a:endParaRPr>
          </a:p>
        </p:txBody>
      </p:sp>
      <p:sp>
        <p:nvSpPr>
          <p:cNvPr id="3" name="Rectangle 2"/>
          <p:cNvSpPr/>
          <p:nvPr/>
        </p:nvSpPr>
        <p:spPr>
          <a:xfrm>
            <a:off x="1214976" y="5309197"/>
            <a:ext cx="2847612" cy="438582"/>
          </a:xfrm>
          <a:prstGeom prst="rect">
            <a:avLst/>
          </a:prstGeom>
        </p:spPr>
        <p:txBody>
          <a:bodyPr wrap="square">
            <a:spAutoFit/>
          </a:bodyPr>
          <a:lstStyle/>
          <a:p>
            <a:pPr algn="r"/>
            <a:r>
              <a:rPr lang="en-AU" altLang="en-US" sz="1350">
                <a:cs typeface="Calibri"/>
              </a:rPr>
              <a:t>Budget Imbalance: </a:t>
            </a:r>
            <a:br>
              <a:rPr lang="en-AU" altLang="en-US" sz="1350">
                <a:cs typeface="Calibri"/>
              </a:rPr>
            </a:br>
            <a:r>
              <a:rPr lang="en-AU" altLang="en-US" sz="900">
                <a:cs typeface="Calibri"/>
              </a:rPr>
              <a:t>(the difference between estimated sources &amp; sinks)</a:t>
            </a:r>
          </a:p>
        </p:txBody>
      </p:sp>
      <p:sp>
        <p:nvSpPr>
          <p:cNvPr id="4" name="Rectangle 3">
            <a:extLst>
              <a:ext uri="{FF2B5EF4-FFF2-40B4-BE49-F238E27FC236}">
                <a16:creationId xmlns:a16="http://schemas.microsoft.com/office/drawing/2014/main" id="{574208EF-B9B5-4B99-A95A-C2511B851AAF}"/>
              </a:ext>
            </a:extLst>
          </p:cNvPr>
          <p:cNvSpPr/>
          <p:nvPr/>
        </p:nvSpPr>
        <p:spPr>
          <a:xfrm>
            <a:off x="5181600" y="2286000"/>
            <a:ext cx="746111" cy="410652"/>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792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533400"/>
          </a:xfrm>
        </p:spPr>
        <p:txBody>
          <a:bodyPr>
            <a:noAutofit/>
          </a:bodyPr>
          <a:lstStyle/>
          <a:p>
            <a:r>
              <a:rPr lang="en-US" sz="3600" b="1" dirty="0">
                <a:solidFill>
                  <a:srgbClr val="663300"/>
                </a:solidFill>
              </a:rPr>
              <a:t>Ethical Impact of Climate Change</a:t>
            </a:r>
          </a:p>
        </p:txBody>
      </p:sp>
      <p:sp>
        <p:nvSpPr>
          <p:cNvPr id="5" name="Slide Number Placeholder 4"/>
          <p:cNvSpPr>
            <a:spLocks noGrp="1"/>
          </p:cNvSpPr>
          <p:nvPr>
            <p:ph type="sldNum" sz="quarter" idx="12"/>
          </p:nvPr>
        </p:nvSpPr>
        <p:spPr/>
        <p:txBody>
          <a:bodyPr/>
          <a:lstStyle/>
          <a:p>
            <a:pPr>
              <a:defRPr/>
            </a:pPr>
            <a:fld id="{558DF1CA-EA78-4EAC-87EE-7BA2DB7C0D86}" type="slidenum">
              <a:rPr lang="en-US" smtClean="0"/>
              <a:pPr>
                <a:defRPr/>
              </a:pPr>
              <a:t>22</a:t>
            </a:fld>
            <a:endParaRPr lang="en-US" dirty="0"/>
          </a:p>
        </p:txBody>
      </p:sp>
      <p:sp>
        <p:nvSpPr>
          <p:cNvPr id="6" name="TextBox 5"/>
          <p:cNvSpPr txBox="1"/>
          <p:nvPr/>
        </p:nvSpPr>
        <p:spPr>
          <a:xfrm>
            <a:off x="2262122" y="4389956"/>
            <a:ext cx="4955628" cy="461665"/>
          </a:xfrm>
          <a:prstGeom prst="rect">
            <a:avLst/>
          </a:prstGeom>
          <a:noFill/>
        </p:spPr>
        <p:txBody>
          <a:bodyPr wrap="square" rtlCol="0">
            <a:spAutoFit/>
          </a:bodyPr>
          <a:lstStyle/>
          <a:p>
            <a:r>
              <a:rPr lang="en-US" sz="2400" b="1" dirty="0">
                <a:solidFill>
                  <a:srgbClr val="3333FF"/>
                </a:solidFill>
              </a:rPr>
              <a:t>Bangladesh: 161 million people</a:t>
            </a:r>
          </a:p>
        </p:txBody>
      </p:sp>
      <p:sp>
        <p:nvSpPr>
          <p:cNvPr id="8" name="TextBox 7"/>
          <p:cNvSpPr txBox="1"/>
          <p:nvPr/>
        </p:nvSpPr>
        <p:spPr>
          <a:xfrm>
            <a:off x="177301" y="4911120"/>
            <a:ext cx="8887305" cy="923330"/>
          </a:xfrm>
          <a:prstGeom prst="rect">
            <a:avLst/>
          </a:prstGeom>
          <a:noFill/>
        </p:spPr>
        <p:txBody>
          <a:bodyPr wrap="square" rtlCol="0">
            <a:spAutoFit/>
          </a:bodyPr>
          <a:lstStyle/>
          <a:p>
            <a:r>
              <a:rPr lang="en-US" b="1" dirty="0">
                <a:solidFill>
                  <a:srgbClr val="FF0000"/>
                </a:solidFill>
              </a:rPr>
              <a:t>“As of 22 July, 2020, 102 </a:t>
            </a:r>
            <a:r>
              <a:rPr lang="en-US" b="1" dirty="0" err="1">
                <a:solidFill>
                  <a:srgbClr val="FF0000"/>
                </a:solidFill>
              </a:rPr>
              <a:t>upazila</a:t>
            </a:r>
            <a:r>
              <a:rPr lang="en-US" b="1" dirty="0">
                <a:solidFill>
                  <a:srgbClr val="FF0000"/>
                </a:solidFill>
              </a:rPr>
              <a:t> and 654 unions have been inundated in flood, affecting 3.3 million people and leaving 7,31,958 people water logged. 93 people has already lost their life,…”</a:t>
            </a:r>
          </a:p>
        </p:txBody>
      </p:sp>
      <p:sp>
        <p:nvSpPr>
          <p:cNvPr id="7" name="TextBox 6"/>
          <p:cNvSpPr txBox="1"/>
          <p:nvPr/>
        </p:nvSpPr>
        <p:spPr>
          <a:xfrm>
            <a:off x="7772400" y="4565358"/>
            <a:ext cx="1079142" cy="307777"/>
          </a:xfrm>
          <a:prstGeom prst="rect">
            <a:avLst/>
          </a:prstGeom>
          <a:noFill/>
        </p:spPr>
        <p:txBody>
          <a:bodyPr wrap="none" rtlCol="0">
            <a:spAutoFit/>
          </a:bodyPr>
          <a:lstStyle/>
          <a:p>
            <a:r>
              <a:rPr lang="en-US" sz="1400" dirty="0"/>
              <a:t>Google Map</a:t>
            </a:r>
          </a:p>
        </p:txBody>
      </p:sp>
      <p:sp>
        <p:nvSpPr>
          <p:cNvPr id="11" name="TextBox 10"/>
          <p:cNvSpPr txBox="1"/>
          <p:nvPr/>
        </p:nvSpPr>
        <p:spPr>
          <a:xfrm>
            <a:off x="914400" y="5872435"/>
            <a:ext cx="8565472" cy="461665"/>
          </a:xfrm>
          <a:prstGeom prst="rect">
            <a:avLst/>
          </a:prstGeom>
          <a:noFill/>
        </p:spPr>
        <p:txBody>
          <a:bodyPr wrap="square" rtlCol="0">
            <a:spAutoFit/>
          </a:bodyPr>
          <a:lstStyle/>
          <a:p>
            <a:r>
              <a:rPr lang="en-US" sz="2400" b="1" dirty="0"/>
              <a:t>Their emissions are less than 0.5 tons per person.</a:t>
            </a:r>
          </a:p>
        </p:txBody>
      </p:sp>
      <p:pic>
        <p:nvPicPr>
          <p:cNvPr id="10" name="Picture 9">
            <a:extLst>
              <a:ext uri="{FF2B5EF4-FFF2-40B4-BE49-F238E27FC236}">
                <a16:creationId xmlns:a16="http://schemas.microsoft.com/office/drawing/2014/main" id="{D7A2153F-D37F-4470-AE67-7F81575D7B73}"/>
              </a:ext>
            </a:extLst>
          </p:cNvPr>
          <p:cNvPicPr>
            <a:picLocks noChangeAspect="1"/>
          </p:cNvPicPr>
          <p:nvPr/>
        </p:nvPicPr>
        <p:blipFill>
          <a:blip r:embed="rId3"/>
          <a:stretch>
            <a:fillRect/>
          </a:stretch>
        </p:blipFill>
        <p:spPr>
          <a:xfrm>
            <a:off x="1714500" y="804859"/>
            <a:ext cx="5715000" cy="3517619"/>
          </a:xfrm>
          <a:prstGeom prst="rect">
            <a:avLst/>
          </a:prstGeom>
        </p:spPr>
      </p:pic>
      <p:sp>
        <p:nvSpPr>
          <p:cNvPr id="13" name="Rectangle 12">
            <a:extLst>
              <a:ext uri="{FF2B5EF4-FFF2-40B4-BE49-F238E27FC236}">
                <a16:creationId xmlns:a16="http://schemas.microsoft.com/office/drawing/2014/main" id="{8DFB9A7F-0AB3-4176-B2B9-B7E5A7AA1E16}"/>
              </a:ext>
            </a:extLst>
          </p:cNvPr>
          <p:cNvSpPr/>
          <p:nvPr/>
        </p:nvSpPr>
        <p:spPr>
          <a:xfrm>
            <a:off x="3795204" y="1352598"/>
            <a:ext cx="1889464" cy="1798937"/>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586E2E2-D683-4169-B7FC-15FB41A1A012}"/>
              </a:ext>
            </a:extLst>
          </p:cNvPr>
          <p:cNvSpPr txBox="1"/>
          <p:nvPr/>
        </p:nvSpPr>
        <p:spPr>
          <a:xfrm>
            <a:off x="838200" y="6514697"/>
            <a:ext cx="8455006" cy="233975"/>
          </a:xfrm>
          <a:prstGeom prst="rect">
            <a:avLst/>
          </a:prstGeom>
          <a:noFill/>
        </p:spPr>
        <p:txBody>
          <a:bodyPr wrap="square">
            <a:spAutoFit/>
          </a:bodyPr>
          <a:lstStyle/>
          <a:p>
            <a:pPr marL="0" marR="0">
              <a:lnSpc>
                <a:spcPct val="107000"/>
              </a:lnSpc>
              <a:spcBef>
                <a:spcPts val="0"/>
              </a:spcBef>
              <a:spcAft>
                <a:spcPts val="8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https://reliefweb.int/report/bangladesh/bangladesh-monsoon-floods-2020-coordinated-preliminary-impact-and-needs-assessment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397540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1325562"/>
          </a:xfrm>
        </p:spPr>
        <p:txBody>
          <a:bodyPr>
            <a:normAutofit/>
          </a:bodyPr>
          <a:lstStyle/>
          <a:p>
            <a:pPr>
              <a:lnSpc>
                <a:spcPts val="4500"/>
              </a:lnSpc>
            </a:pPr>
            <a:r>
              <a:rPr lang="en-US" sz="3600" b="1" dirty="0">
                <a:solidFill>
                  <a:srgbClr val="663300"/>
                </a:solidFill>
              </a:rPr>
              <a:t>So what?  It has been warmer before, so why should we be concerned?</a:t>
            </a:r>
            <a:endParaRPr lang="en-US" sz="4000" b="1" dirty="0">
              <a:solidFill>
                <a:srgbClr val="663300"/>
              </a:solidFill>
            </a:endParaRPr>
          </a:p>
        </p:txBody>
      </p:sp>
      <p:sp>
        <p:nvSpPr>
          <p:cNvPr id="7" name="Content Placeholder 6"/>
          <p:cNvSpPr>
            <a:spLocks noGrp="1"/>
          </p:cNvSpPr>
          <p:nvPr>
            <p:ph idx="1"/>
          </p:nvPr>
        </p:nvSpPr>
        <p:spPr>
          <a:xfrm>
            <a:off x="228600" y="1828800"/>
            <a:ext cx="8915400" cy="3810000"/>
          </a:xfrm>
        </p:spPr>
        <p:txBody>
          <a:bodyPr>
            <a:normAutofit/>
          </a:bodyPr>
          <a:lstStyle/>
          <a:p>
            <a:r>
              <a:rPr lang="en-US" sz="2800" b="1" dirty="0"/>
              <a:t>The population of the world was not 7.3 billion</a:t>
            </a:r>
          </a:p>
          <a:p>
            <a:pPr lvl="1"/>
            <a:r>
              <a:rPr lang="en-US" sz="2000" b="1" dirty="0">
                <a:solidFill>
                  <a:srgbClr val="FF0000"/>
                </a:solidFill>
              </a:rPr>
              <a:t>With perhaps 100 million living near sea coasts </a:t>
            </a:r>
          </a:p>
          <a:p>
            <a:r>
              <a:rPr lang="en-US" sz="2800" b="1" dirty="0"/>
              <a:t>Agriculture &amp; animal cycles have developed with the climate before recent changes</a:t>
            </a:r>
          </a:p>
          <a:p>
            <a:r>
              <a:rPr lang="en-US" sz="2800" b="1" dirty="0"/>
              <a:t>The present change is very rapid</a:t>
            </a:r>
          </a:p>
        </p:txBody>
      </p:sp>
      <p:sp>
        <p:nvSpPr>
          <p:cNvPr id="4" name="Slide Number Placeholder 3"/>
          <p:cNvSpPr>
            <a:spLocks noGrp="1"/>
          </p:cNvSpPr>
          <p:nvPr>
            <p:ph type="sldNum" sz="quarter" idx="12"/>
          </p:nvPr>
        </p:nvSpPr>
        <p:spPr/>
        <p:txBody>
          <a:bodyPr/>
          <a:lstStyle/>
          <a:p>
            <a:fld id="{188FE00A-D9E6-4738-A2B7-4BD91358FE28}" type="slidenum">
              <a:rPr lang="en-US" smtClean="0"/>
              <a:pPr/>
              <a:t>23</a:t>
            </a:fld>
            <a:endParaRPr lang="en-US" dirty="0"/>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663300"/>
                </a:solidFill>
              </a:rPr>
              <a:t>Facts About Climate Change</a:t>
            </a:r>
            <a:br>
              <a:rPr lang="en-US" sz="4000" b="1" dirty="0">
                <a:solidFill>
                  <a:srgbClr val="663300"/>
                </a:solidFill>
              </a:rPr>
            </a:br>
            <a:r>
              <a:rPr lang="en-US" sz="4000" b="1" dirty="0">
                <a:solidFill>
                  <a:srgbClr val="663300"/>
                </a:solidFill>
              </a:rPr>
              <a:t>In Past 100+ Years</a:t>
            </a:r>
          </a:p>
        </p:txBody>
      </p:sp>
      <p:sp>
        <p:nvSpPr>
          <p:cNvPr id="3" name="Content Placeholder 2"/>
          <p:cNvSpPr>
            <a:spLocks noGrp="1"/>
          </p:cNvSpPr>
          <p:nvPr>
            <p:ph idx="1"/>
          </p:nvPr>
        </p:nvSpPr>
        <p:spPr>
          <a:xfrm>
            <a:off x="457200" y="1676400"/>
            <a:ext cx="8686800" cy="4876800"/>
          </a:xfrm>
        </p:spPr>
        <p:txBody>
          <a:bodyPr>
            <a:normAutofit/>
          </a:bodyPr>
          <a:lstStyle/>
          <a:p>
            <a:r>
              <a:rPr lang="en-US" sz="2800" b="1" dirty="0"/>
              <a:t>The average temperature of the earth has increased, with </a:t>
            </a:r>
            <a:r>
              <a:rPr lang="en-US" sz="2800" b="1" dirty="0">
                <a:solidFill>
                  <a:srgbClr val="FF0000"/>
                </a:solidFill>
              </a:rPr>
              <a:t>2016 highest directly measured. 2020 about tied.</a:t>
            </a:r>
          </a:p>
          <a:p>
            <a:pPr lvl="1"/>
            <a:r>
              <a:rPr lang="en-US" sz="2400" b="1" dirty="0">
                <a:solidFill>
                  <a:srgbClr val="FF0000"/>
                </a:solidFill>
              </a:rPr>
              <a:t>January 2020 warmest January</a:t>
            </a:r>
          </a:p>
          <a:p>
            <a:r>
              <a:rPr lang="en-US" sz="2800" b="1" dirty="0"/>
              <a:t>CO</a:t>
            </a:r>
            <a:r>
              <a:rPr lang="en-US" sz="2800" b="1" baseline="-25000" dirty="0"/>
              <a:t>2</a:t>
            </a:r>
            <a:r>
              <a:rPr lang="en-US" sz="2800" b="1" dirty="0"/>
              <a:t> concentrations have </a:t>
            </a:r>
            <a:r>
              <a:rPr lang="en-US" sz="2800" b="1" dirty="0">
                <a:solidFill>
                  <a:srgbClr val="FF0000"/>
                </a:solidFill>
              </a:rPr>
              <a:t>increased by &gt;40% </a:t>
            </a:r>
          </a:p>
          <a:p>
            <a:r>
              <a:rPr lang="en-US" sz="2800" b="1" dirty="0"/>
              <a:t>Sea level has increased, though modestly </a:t>
            </a:r>
            <a:r>
              <a:rPr lang="en-US" sz="2800" b="1" dirty="0">
                <a:solidFill>
                  <a:srgbClr val="FF0000"/>
                </a:solidFill>
              </a:rPr>
              <a:t>(&lt;1 </a:t>
            </a:r>
            <a:r>
              <a:rPr lang="en-US" sz="2800" b="1" dirty="0" err="1">
                <a:solidFill>
                  <a:srgbClr val="FF0000"/>
                </a:solidFill>
              </a:rPr>
              <a:t>ft</a:t>
            </a:r>
            <a:r>
              <a:rPr lang="en-US" sz="2800" b="1" dirty="0">
                <a:solidFill>
                  <a:srgbClr val="FF0000"/>
                </a:solidFill>
              </a:rPr>
              <a:t>)</a:t>
            </a:r>
          </a:p>
          <a:p>
            <a:pPr lvl="1"/>
            <a:r>
              <a:rPr lang="en-US" sz="2400" b="1" dirty="0">
                <a:solidFill>
                  <a:srgbClr val="FF0000"/>
                </a:solidFill>
              </a:rPr>
              <a:t>But the rate of increase is 3x historical rate</a:t>
            </a:r>
            <a:endParaRPr lang="en-US" sz="2400" b="1" dirty="0"/>
          </a:p>
        </p:txBody>
      </p:sp>
      <p:sp>
        <p:nvSpPr>
          <p:cNvPr id="4" name="Slide Number Placeholder 3"/>
          <p:cNvSpPr>
            <a:spLocks noGrp="1"/>
          </p:cNvSpPr>
          <p:nvPr>
            <p:ph type="sldNum" sz="quarter" idx="12"/>
          </p:nvPr>
        </p:nvSpPr>
        <p:spPr/>
        <p:txBody>
          <a:bodyPr/>
          <a:lstStyle/>
          <a:p>
            <a:fld id="{188FE00A-D9E6-4738-A2B7-4BD91358FE28}" type="slidenum">
              <a:rPr lang="en-US" smtClean="0"/>
              <a:pPr/>
              <a:t>24</a:t>
            </a:fld>
            <a:endParaRPr lang="en-US" dirty="0"/>
          </a:p>
        </p:txBody>
      </p:sp>
    </p:spTree>
    <p:custDataLst>
      <p:tags r:id="rId1"/>
    </p:custDataLst>
    <p:extLst>
      <p:ext uri="{BB962C8B-B14F-4D97-AF65-F5344CB8AC3E}">
        <p14:creationId xmlns:p14="http://schemas.microsoft.com/office/powerpoint/2010/main" val="1367568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663300"/>
                </a:solidFill>
              </a:rPr>
              <a:t>Mitigation Strategies</a:t>
            </a:r>
            <a:br>
              <a:rPr lang="en-US" sz="3600" b="1" dirty="0">
                <a:solidFill>
                  <a:srgbClr val="663300"/>
                </a:solidFill>
              </a:rPr>
            </a:br>
            <a:r>
              <a:rPr lang="en-US" sz="3100" b="1" dirty="0"/>
              <a:t>Term refers to </a:t>
            </a:r>
            <a:r>
              <a:rPr lang="en-US" sz="3100" b="1" dirty="0">
                <a:solidFill>
                  <a:srgbClr val="009900"/>
                </a:solidFill>
              </a:rPr>
              <a:t>reducing</a:t>
            </a:r>
            <a:r>
              <a:rPr lang="en-US" sz="3100" b="1" dirty="0"/>
              <a:t> the problem</a:t>
            </a:r>
            <a:r>
              <a:rPr lang="en-US" sz="3600" b="1" dirty="0"/>
              <a:t>.</a:t>
            </a:r>
          </a:p>
        </p:txBody>
      </p:sp>
      <p:sp>
        <p:nvSpPr>
          <p:cNvPr id="3" name="Content Placeholder 2"/>
          <p:cNvSpPr>
            <a:spLocks noGrp="1"/>
          </p:cNvSpPr>
          <p:nvPr>
            <p:ph idx="1"/>
          </p:nvPr>
        </p:nvSpPr>
        <p:spPr>
          <a:xfrm>
            <a:off x="304800" y="1600200"/>
            <a:ext cx="8534400" cy="4876800"/>
          </a:xfrm>
        </p:spPr>
        <p:txBody>
          <a:bodyPr>
            <a:normAutofit/>
          </a:bodyPr>
          <a:lstStyle/>
          <a:p>
            <a:pPr defTabSz="548640">
              <a:spcBef>
                <a:spcPts val="800"/>
              </a:spcBef>
              <a:buNone/>
            </a:pPr>
            <a:r>
              <a:rPr lang="en-US" b="1" dirty="0">
                <a:solidFill>
                  <a:srgbClr val="0033CC"/>
                </a:solidFill>
              </a:rPr>
              <a:t>Reducing CO</a:t>
            </a:r>
            <a:r>
              <a:rPr lang="en-US" b="1" baseline="-25000" dirty="0">
                <a:solidFill>
                  <a:srgbClr val="0033CC"/>
                </a:solidFill>
              </a:rPr>
              <a:t>2</a:t>
            </a:r>
            <a:r>
              <a:rPr lang="en-US" b="1" dirty="0">
                <a:solidFill>
                  <a:srgbClr val="0033CC"/>
                </a:solidFill>
              </a:rPr>
              <a:t> and other GHG Emissions by</a:t>
            </a:r>
          </a:p>
          <a:p>
            <a:pPr lvl="1" defTabSz="548640">
              <a:spcBef>
                <a:spcPts val="800"/>
              </a:spcBef>
              <a:buFont typeface="Wingdings" pitchFamily="2" charset="2"/>
              <a:buChar char="§"/>
            </a:pPr>
            <a:r>
              <a:rPr lang="en-US" b="1" dirty="0"/>
              <a:t>Improved efficiency: homes, cars, manufacturing</a:t>
            </a:r>
          </a:p>
          <a:p>
            <a:pPr lvl="1" defTabSz="548640">
              <a:spcBef>
                <a:spcPts val="800"/>
              </a:spcBef>
              <a:buFont typeface="Wingdings" pitchFamily="2" charset="2"/>
              <a:buChar char="§"/>
            </a:pPr>
            <a:r>
              <a:rPr lang="en-US" b="1" dirty="0"/>
              <a:t>Changing to alternate fuels or nuclear fuel</a:t>
            </a:r>
          </a:p>
          <a:p>
            <a:pPr lvl="1" defTabSz="548640">
              <a:spcBef>
                <a:spcPts val="800"/>
              </a:spcBef>
              <a:buFont typeface="Wingdings" pitchFamily="2" charset="2"/>
              <a:buChar char="§"/>
            </a:pPr>
            <a:r>
              <a:rPr lang="en-US" b="1" dirty="0"/>
              <a:t>Reducing destruction of plants and trees</a:t>
            </a:r>
          </a:p>
          <a:p>
            <a:pPr lvl="1" defTabSz="548640">
              <a:spcBef>
                <a:spcPts val="800"/>
              </a:spcBef>
              <a:buFont typeface="Wingdings" pitchFamily="2" charset="2"/>
              <a:buChar char="§"/>
            </a:pPr>
            <a:r>
              <a:rPr lang="en-US" sz="3600" b="1" dirty="0">
                <a:solidFill>
                  <a:srgbClr val="00B050"/>
                </a:solidFill>
              </a:rPr>
              <a:t>Personal actions….</a:t>
            </a:r>
            <a:endParaRPr lang="en-US" sz="3200" dirty="0">
              <a:solidFill>
                <a:srgbClr val="00B050"/>
              </a:solidFill>
            </a:endParaRPr>
          </a:p>
          <a:p>
            <a:pPr lvl="1" defTabSz="548640">
              <a:spcBef>
                <a:spcPts val="800"/>
              </a:spcBef>
            </a:pPr>
            <a:endParaRPr lang="en-US" sz="1600" dirty="0"/>
          </a:p>
        </p:txBody>
      </p:sp>
      <p:sp>
        <p:nvSpPr>
          <p:cNvPr id="4" name="Slide Number Placeholder 3"/>
          <p:cNvSpPr>
            <a:spLocks noGrp="1"/>
          </p:cNvSpPr>
          <p:nvPr>
            <p:ph type="sldNum" sz="quarter" idx="12"/>
          </p:nvPr>
        </p:nvSpPr>
        <p:spPr/>
        <p:txBody>
          <a:bodyPr/>
          <a:lstStyle/>
          <a:p>
            <a:fld id="{188FE00A-D9E6-4738-A2B7-4BD91358FE28}" type="slidenum">
              <a:rPr lang="en-US" smtClean="0">
                <a:solidFill>
                  <a:schemeClr val="tx1"/>
                </a:solidFill>
              </a:rPr>
              <a:pPr/>
              <a:t>25</a:t>
            </a:fld>
            <a:endParaRPr lang="en-US" dirty="0">
              <a:solidFill>
                <a:schemeClr val="tx1"/>
              </a:solidFill>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FDFCB-446E-415A-AC0A-1CF24A15A098}"/>
              </a:ext>
            </a:extLst>
          </p:cNvPr>
          <p:cNvSpPr>
            <a:spLocks noGrp="1"/>
          </p:cNvSpPr>
          <p:nvPr>
            <p:ph type="title"/>
          </p:nvPr>
        </p:nvSpPr>
        <p:spPr>
          <a:xfrm>
            <a:off x="76200" y="228600"/>
            <a:ext cx="8915400" cy="1219200"/>
          </a:xfrm>
        </p:spPr>
        <p:txBody>
          <a:bodyPr>
            <a:noAutofit/>
          </a:bodyPr>
          <a:lstStyle/>
          <a:p>
            <a:r>
              <a:rPr lang="en-US" sz="3200" b="1" dirty="0">
                <a:solidFill>
                  <a:srgbClr val="00B050"/>
                </a:solidFill>
              </a:rPr>
              <a:t>We will look at the Carbon Footprint of a typical American family and how it can be reduced.</a:t>
            </a:r>
          </a:p>
        </p:txBody>
      </p:sp>
      <p:sp>
        <p:nvSpPr>
          <p:cNvPr id="3" name="Content Placeholder 2">
            <a:extLst>
              <a:ext uri="{FF2B5EF4-FFF2-40B4-BE49-F238E27FC236}">
                <a16:creationId xmlns:a16="http://schemas.microsoft.com/office/drawing/2014/main" id="{735AAABA-F076-4B19-A1ED-1E2559EB18AE}"/>
              </a:ext>
            </a:extLst>
          </p:cNvPr>
          <p:cNvSpPr>
            <a:spLocks noGrp="1"/>
          </p:cNvSpPr>
          <p:nvPr>
            <p:ph idx="1"/>
          </p:nvPr>
        </p:nvSpPr>
        <p:spPr>
          <a:xfrm>
            <a:off x="76200" y="1752600"/>
            <a:ext cx="8991600" cy="4525963"/>
          </a:xfrm>
        </p:spPr>
        <p:txBody>
          <a:bodyPr>
            <a:normAutofit/>
          </a:bodyPr>
          <a:lstStyle/>
          <a:p>
            <a:pPr marL="0" indent="0">
              <a:buNone/>
            </a:pPr>
            <a:r>
              <a:rPr lang="en-US" sz="3600" b="1" dirty="0">
                <a:solidFill>
                  <a:srgbClr val="0033CC"/>
                </a:solidFill>
              </a:rPr>
              <a:t>If you are one person in a family of 4 in the US</a:t>
            </a:r>
            <a:endParaRPr lang="en-US" sz="2800" dirty="0"/>
          </a:p>
          <a:p>
            <a:r>
              <a:rPr lang="en-US" dirty="0"/>
              <a:t>Average house with natural gas heat &amp; electric AC</a:t>
            </a:r>
          </a:p>
          <a:p>
            <a:r>
              <a:rPr lang="en-US" dirty="0"/>
              <a:t>You drive 1,200 miles per month in a small car</a:t>
            </a:r>
          </a:p>
          <a:p>
            <a:r>
              <a:rPr lang="en-US" dirty="0"/>
              <a:t>Eating a “heavy” amount of meat.</a:t>
            </a:r>
          </a:p>
          <a:p>
            <a:r>
              <a:rPr lang="en-US" b="1" dirty="0"/>
              <a:t>No airplane flights</a:t>
            </a:r>
          </a:p>
        </p:txBody>
      </p:sp>
      <p:sp>
        <p:nvSpPr>
          <p:cNvPr id="4" name="Slide Number Placeholder 3">
            <a:extLst>
              <a:ext uri="{FF2B5EF4-FFF2-40B4-BE49-F238E27FC236}">
                <a16:creationId xmlns:a16="http://schemas.microsoft.com/office/drawing/2014/main" id="{7A288154-A9C0-41FE-B71D-515D95CCCB7A}"/>
              </a:ext>
            </a:extLst>
          </p:cNvPr>
          <p:cNvSpPr>
            <a:spLocks noGrp="1"/>
          </p:cNvSpPr>
          <p:nvPr>
            <p:ph type="sldNum" sz="quarter" idx="12"/>
          </p:nvPr>
        </p:nvSpPr>
        <p:spPr/>
        <p:txBody>
          <a:bodyPr/>
          <a:lstStyle/>
          <a:p>
            <a:fld id="{188FE00A-D9E6-4738-A2B7-4BD91358FE28}" type="slidenum">
              <a:rPr lang="en-US" smtClean="0"/>
              <a:pPr/>
              <a:t>26</a:t>
            </a:fld>
            <a:endParaRPr lang="en-US" dirty="0"/>
          </a:p>
        </p:txBody>
      </p:sp>
    </p:spTree>
    <p:extLst>
      <p:ext uri="{BB962C8B-B14F-4D97-AF65-F5344CB8AC3E}">
        <p14:creationId xmlns:p14="http://schemas.microsoft.com/office/powerpoint/2010/main" val="615272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1C6C6C-2396-454B-953B-C079F04AB62D}"/>
              </a:ext>
            </a:extLst>
          </p:cNvPr>
          <p:cNvSpPr>
            <a:spLocks noGrp="1"/>
          </p:cNvSpPr>
          <p:nvPr>
            <p:ph type="sldNum" sz="quarter" idx="12"/>
          </p:nvPr>
        </p:nvSpPr>
        <p:spPr/>
        <p:txBody>
          <a:bodyPr/>
          <a:lstStyle/>
          <a:p>
            <a:fld id="{188FE00A-D9E6-4738-A2B7-4BD91358FE28}" type="slidenum">
              <a:rPr lang="en-US" smtClean="0"/>
              <a:pPr/>
              <a:t>27</a:t>
            </a:fld>
            <a:endParaRPr lang="en-US" dirty="0"/>
          </a:p>
        </p:txBody>
      </p:sp>
      <p:pic>
        <p:nvPicPr>
          <p:cNvPr id="5" name="Picture 4">
            <a:extLst>
              <a:ext uri="{FF2B5EF4-FFF2-40B4-BE49-F238E27FC236}">
                <a16:creationId xmlns:a16="http://schemas.microsoft.com/office/drawing/2014/main" id="{6302D5F3-686C-4947-AFF3-2FBE93C259C0}"/>
              </a:ext>
            </a:extLst>
          </p:cNvPr>
          <p:cNvPicPr>
            <a:picLocks noChangeAspect="1"/>
          </p:cNvPicPr>
          <p:nvPr/>
        </p:nvPicPr>
        <p:blipFill>
          <a:blip r:embed="rId2"/>
          <a:stretch>
            <a:fillRect/>
          </a:stretch>
        </p:blipFill>
        <p:spPr>
          <a:xfrm>
            <a:off x="846268" y="244475"/>
            <a:ext cx="6666795" cy="2362200"/>
          </a:xfrm>
          <a:prstGeom prst="rect">
            <a:avLst/>
          </a:prstGeom>
        </p:spPr>
      </p:pic>
      <p:sp>
        <p:nvSpPr>
          <p:cNvPr id="2" name="Rectangle 1">
            <a:extLst>
              <a:ext uri="{FF2B5EF4-FFF2-40B4-BE49-F238E27FC236}">
                <a16:creationId xmlns:a16="http://schemas.microsoft.com/office/drawing/2014/main" id="{DB72E158-7A63-429B-86A5-F3C9FEC21419}"/>
              </a:ext>
            </a:extLst>
          </p:cNvPr>
          <p:cNvSpPr/>
          <p:nvPr/>
        </p:nvSpPr>
        <p:spPr>
          <a:xfrm>
            <a:off x="2160233" y="5987018"/>
            <a:ext cx="5181600" cy="369332"/>
          </a:xfrm>
          <a:prstGeom prst="rect">
            <a:avLst/>
          </a:prstGeom>
        </p:spPr>
        <p:txBody>
          <a:bodyPr wrap="square">
            <a:spAutoFit/>
          </a:bodyPr>
          <a:lstStyle/>
          <a:p>
            <a:r>
              <a:rPr lang="en-US" dirty="0">
                <a:hlinkClick r:id="rId3"/>
              </a:rPr>
              <a:t>https://www.carbonfootprint.com/calculator.aspx</a:t>
            </a:r>
            <a:endParaRPr lang="en-US" dirty="0"/>
          </a:p>
        </p:txBody>
      </p:sp>
      <p:sp>
        <p:nvSpPr>
          <p:cNvPr id="3" name="TextBox 2">
            <a:extLst>
              <a:ext uri="{FF2B5EF4-FFF2-40B4-BE49-F238E27FC236}">
                <a16:creationId xmlns:a16="http://schemas.microsoft.com/office/drawing/2014/main" id="{3E8A8E28-34A7-4502-BDF9-3D290B734016}"/>
              </a:ext>
            </a:extLst>
          </p:cNvPr>
          <p:cNvSpPr txBox="1"/>
          <p:nvPr/>
        </p:nvSpPr>
        <p:spPr>
          <a:xfrm>
            <a:off x="1295400" y="2819400"/>
            <a:ext cx="7162800" cy="2000548"/>
          </a:xfrm>
          <a:prstGeom prst="rect">
            <a:avLst/>
          </a:prstGeom>
          <a:noFill/>
        </p:spPr>
        <p:txBody>
          <a:bodyPr wrap="square" rtlCol="0">
            <a:spAutoFit/>
          </a:bodyPr>
          <a:lstStyle/>
          <a:p>
            <a:r>
              <a:rPr lang="en-US" sz="2400" dirty="0"/>
              <a:t>This website will allow you to calculate the amount of carbon dioxide produced to live as assumed – and the decrease in carbon dioxide with various changes.</a:t>
            </a:r>
          </a:p>
          <a:p>
            <a:endParaRPr lang="en-US" sz="2400" dirty="0"/>
          </a:p>
          <a:p>
            <a:r>
              <a:rPr lang="en-US" sz="2800" b="1" dirty="0"/>
              <a:t>You can check it out yourselves for your family!</a:t>
            </a:r>
          </a:p>
        </p:txBody>
      </p:sp>
    </p:spTree>
    <p:extLst>
      <p:ext uri="{BB962C8B-B14F-4D97-AF65-F5344CB8AC3E}">
        <p14:creationId xmlns:p14="http://schemas.microsoft.com/office/powerpoint/2010/main" val="175475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6300F6-8E4D-44FE-A8E8-DFDC22123A34}"/>
              </a:ext>
            </a:extLst>
          </p:cNvPr>
          <p:cNvSpPr>
            <a:spLocks noGrp="1"/>
          </p:cNvSpPr>
          <p:nvPr>
            <p:ph type="title"/>
          </p:nvPr>
        </p:nvSpPr>
        <p:spPr>
          <a:xfrm>
            <a:off x="457200" y="274638"/>
            <a:ext cx="8229600" cy="715962"/>
          </a:xfrm>
        </p:spPr>
        <p:txBody>
          <a:bodyPr>
            <a:noAutofit/>
          </a:bodyPr>
          <a:lstStyle/>
          <a:p>
            <a:r>
              <a:rPr lang="en-US" sz="3600" b="1" dirty="0">
                <a:solidFill>
                  <a:srgbClr val="00B050"/>
                </a:solidFill>
              </a:rPr>
              <a:t>Typical Footprint for Concerned Person</a:t>
            </a:r>
          </a:p>
        </p:txBody>
      </p:sp>
      <p:sp>
        <p:nvSpPr>
          <p:cNvPr id="6" name="Content Placeholder 5">
            <a:extLst>
              <a:ext uri="{FF2B5EF4-FFF2-40B4-BE49-F238E27FC236}">
                <a16:creationId xmlns:a16="http://schemas.microsoft.com/office/drawing/2014/main" id="{74D3DE0C-82B9-4B34-9866-710680EB1854}"/>
              </a:ext>
            </a:extLst>
          </p:cNvPr>
          <p:cNvSpPr>
            <a:spLocks noGrp="1"/>
          </p:cNvSpPr>
          <p:nvPr>
            <p:ph idx="1"/>
          </p:nvPr>
        </p:nvSpPr>
        <p:spPr>
          <a:xfrm>
            <a:off x="256344" y="1148094"/>
            <a:ext cx="8150442" cy="609600"/>
          </a:xfrm>
        </p:spPr>
        <p:txBody>
          <a:bodyPr>
            <a:normAutofit/>
          </a:bodyPr>
          <a:lstStyle/>
          <a:p>
            <a:pPr marL="0" indent="0">
              <a:buNone/>
            </a:pPr>
            <a:r>
              <a:rPr lang="en-US" sz="2800" b="1" dirty="0"/>
              <a:t>For the original set of values:</a:t>
            </a:r>
          </a:p>
        </p:txBody>
      </p:sp>
      <p:sp>
        <p:nvSpPr>
          <p:cNvPr id="2" name="Slide Number Placeholder 1">
            <a:extLst>
              <a:ext uri="{FF2B5EF4-FFF2-40B4-BE49-F238E27FC236}">
                <a16:creationId xmlns:a16="http://schemas.microsoft.com/office/drawing/2014/main" id="{1F907DCB-0840-41F0-85DB-A026C19B5E17}"/>
              </a:ext>
            </a:extLst>
          </p:cNvPr>
          <p:cNvSpPr>
            <a:spLocks noGrp="1"/>
          </p:cNvSpPr>
          <p:nvPr>
            <p:ph type="sldNum" sz="quarter" idx="12"/>
          </p:nvPr>
        </p:nvSpPr>
        <p:spPr/>
        <p:txBody>
          <a:bodyPr/>
          <a:lstStyle/>
          <a:p>
            <a:fld id="{188FE00A-D9E6-4738-A2B7-4BD91358FE28}" type="slidenum">
              <a:rPr lang="en-US" smtClean="0"/>
              <a:pPr/>
              <a:t>28</a:t>
            </a:fld>
            <a:endParaRPr lang="en-US" dirty="0"/>
          </a:p>
        </p:txBody>
      </p:sp>
      <p:sp>
        <p:nvSpPr>
          <p:cNvPr id="9" name="TextBox 8">
            <a:extLst>
              <a:ext uri="{FF2B5EF4-FFF2-40B4-BE49-F238E27FC236}">
                <a16:creationId xmlns:a16="http://schemas.microsoft.com/office/drawing/2014/main" id="{F8B7DB9E-96B5-4B4A-9996-8053ED574CFA}"/>
              </a:ext>
            </a:extLst>
          </p:cNvPr>
          <p:cNvSpPr txBox="1"/>
          <p:nvPr/>
        </p:nvSpPr>
        <p:spPr>
          <a:xfrm>
            <a:off x="5008616" y="5319381"/>
            <a:ext cx="3529986" cy="461665"/>
          </a:xfrm>
          <a:prstGeom prst="rect">
            <a:avLst/>
          </a:prstGeom>
          <a:noFill/>
        </p:spPr>
        <p:txBody>
          <a:bodyPr wrap="square" rtlCol="0">
            <a:spAutoFit/>
          </a:bodyPr>
          <a:lstStyle/>
          <a:p>
            <a:r>
              <a:rPr lang="en-US" sz="2400" b="1" dirty="0"/>
              <a:t>11.42          16.1               </a:t>
            </a:r>
            <a:r>
              <a:rPr lang="en-US" sz="2400" b="1" dirty="0">
                <a:solidFill>
                  <a:srgbClr val="33CC33"/>
                </a:solidFill>
              </a:rPr>
              <a:t>2</a:t>
            </a:r>
            <a:endParaRPr lang="en-US" sz="2000" b="1" dirty="0">
              <a:solidFill>
                <a:srgbClr val="33CC33"/>
              </a:solidFill>
            </a:endParaRPr>
          </a:p>
        </p:txBody>
      </p:sp>
      <p:pic>
        <p:nvPicPr>
          <p:cNvPr id="8" name="Picture 7">
            <a:extLst>
              <a:ext uri="{FF2B5EF4-FFF2-40B4-BE49-F238E27FC236}">
                <a16:creationId xmlns:a16="http://schemas.microsoft.com/office/drawing/2014/main" id="{FA925215-9F9A-491B-9166-E4D2145BA814}"/>
              </a:ext>
            </a:extLst>
          </p:cNvPr>
          <p:cNvPicPr>
            <a:picLocks noChangeAspect="1"/>
          </p:cNvPicPr>
          <p:nvPr/>
        </p:nvPicPr>
        <p:blipFill>
          <a:blip r:embed="rId2"/>
          <a:stretch>
            <a:fillRect/>
          </a:stretch>
        </p:blipFill>
        <p:spPr>
          <a:xfrm>
            <a:off x="465338" y="2153190"/>
            <a:ext cx="3747413" cy="2824973"/>
          </a:xfrm>
          <a:prstGeom prst="rect">
            <a:avLst/>
          </a:prstGeom>
        </p:spPr>
      </p:pic>
      <p:sp>
        <p:nvSpPr>
          <p:cNvPr id="7" name="Rectangle 6">
            <a:extLst>
              <a:ext uri="{FF2B5EF4-FFF2-40B4-BE49-F238E27FC236}">
                <a16:creationId xmlns:a16="http://schemas.microsoft.com/office/drawing/2014/main" id="{28A24158-4A6C-4AC5-B2E1-A33B11600CAC}"/>
              </a:ext>
            </a:extLst>
          </p:cNvPr>
          <p:cNvSpPr/>
          <p:nvPr/>
        </p:nvSpPr>
        <p:spPr>
          <a:xfrm>
            <a:off x="596061" y="4626091"/>
            <a:ext cx="3784107" cy="329963"/>
          </a:xfrm>
          <a:prstGeom prst="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FB10DA7-47A7-49AF-A4FC-02210EEF2CD9}"/>
              </a:ext>
            </a:extLst>
          </p:cNvPr>
          <p:cNvPicPr>
            <a:picLocks noChangeAspect="1"/>
          </p:cNvPicPr>
          <p:nvPr/>
        </p:nvPicPr>
        <p:blipFill>
          <a:blip r:embed="rId3"/>
          <a:stretch>
            <a:fillRect/>
          </a:stretch>
        </p:blipFill>
        <p:spPr>
          <a:xfrm>
            <a:off x="4763834" y="1757694"/>
            <a:ext cx="4019550" cy="3448050"/>
          </a:xfrm>
          <a:prstGeom prst="rect">
            <a:avLst/>
          </a:prstGeom>
        </p:spPr>
      </p:pic>
    </p:spTree>
    <p:extLst>
      <p:ext uri="{BB962C8B-B14F-4D97-AF65-F5344CB8AC3E}">
        <p14:creationId xmlns:p14="http://schemas.microsoft.com/office/powerpoint/2010/main" val="9277911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88FE00A-D9E6-4738-A2B7-4BD91358FE28}" type="slidenum">
              <a:rPr lang="en-US" smtClean="0"/>
              <a:pPr/>
              <a:t>29</a:t>
            </a:fld>
            <a:endParaRPr lang="en-US" dirty="0"/>
          </a:p>
        </p:txBody>
      </p:sp>
      <p:sp>
        <p:nvSpPr>
          <p:cNvPr id="3" name="TPAnswers"/>
          <p:cNvSpPr>
            <a:spLocks noGrp="1"/>
          </p:cNvSpPr>
          <p:nvPr>
            <p:ph type="body" idx="1"/>
            <p:custDataLst>
              <p:tags r:id="rId2"/>
            </p:custDataLst>
          </p:nvPr>
        </p:nvSpPr>
        <p:spPr>
          <a:xfrm>
            <a:off x="381000" y="2362200"/>
            <a:ext cx="8305800" cy="3124200"/>
          </a:xfrm>
        </p:spPr>
        <p:txBody>
          <a:bodyPr tIns="45719" bIns="45719">
            <a:noAutofit/>
          </a:bodyPr>
          <a:lstStyle/>
          <a:p>
            <a:pPr marL="514350" indent="-514350">
              <a:buFont typeface="+mj-lt"/>
              <a:buAutoNum type="alphaUcPeriod"/>
            </a:pPr>
            <a:r>
              <a:rPr lang="en-US" sz="2800" b="1" dirty="0"/>
              <a:t>Drive 10% less  </a:t>
            </a:r>
            <a:r>
              <a:rPr lang="en-US" sz="2800" b="1" dirty="0">
                <a:solidFill>
                  <a:srgbClr val="009900"/>
                </a:solidFill>
              </a:rPr>
              <a:t>1,010 pounds</a:t>
            </a:r>
          </a:p>
          <a:p>
            <a:pPr marL="514350" indent="-514350">
              <a:buFont typeface="+mj-lt"/>
              <a:buAutoNum type="alphaUcPeriod"/>
            </a:pPr>
            <a:r>
              <a:rPr lang="en-US" sz="2800" b="1" dirty="0"/>
              <a:t>Reduced food consumption by 10%  </a:t>
            </a:r>
            <a:r>
              <a:rPr lang="en-US" sz="2800" b="1" dirty="0">
                <a:solidFill>
                  <a:srgbClr val="009900"/>
                </a:solidFill>
              </a:rPr>
              <a:t>530 pounds</a:t>
            </a:r>
          </a:p>
          <a:p>
            <a:pPr marL="514350" indent="-514350">
              <a:buFont typeface="+mj-lt"/>
              <a:buAutoNum type="alphaUcPeriod"/>
            </a:pPr>
            <a:r>
              <a:rPr lang="en-US" sz="2800" b="1" dirty="0"/>
              <a:t>Reduce meat consumption from heavy to medium </a:t>
            </a:r>
            <a:r>
              <a:rPr lang="en-US" sz="2800" b="1" dirty="0">
                <a:solidFill>
                  <a:srgbClr val="009900"/>
                </a:solidFill>
              </a:rPr>
              <a:t>1,140 pounds</a:t>
            </a:r>
          </a:p>
        </p:txBody>
      </p:sp>
      <p:sp>
        <p:nvSpPr>
          <p:cNvPr id="6" name="TPPolling"/>
          <p:cNvSpPr/>
          <p:nvPr/>
        </p:nvSpPr>
        <p:spPr>
          <a:xfrm>
            <a:off x="0" y="0"/>
            <a:ext cx="12700" cy="12700"/>
          </a:xfrm>
          <a:prstGeom prst="rect">
            <a:avLst/>
          </a:prstGeom>
          <a:solidFill>
            <a:schemeClr val="accent1">
              <a:alpha val="1000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PQuestion" title="Question Text">
            <a:extLst>
              <a:ext uri="{FF2B5EF4-FFF2-40B4-BE49-F238E27FC236}">
                <a16:creationId xmlns:a16="http://schemas.microsoft.com/office/drawing/2014/main" id="{77832E5B-5D3B-4DD7-B200-FD1204955C5D}"/>
              </a:ext>
            </a:extLst>
          </p:cNvPr>
          <p:cNvSpPr>
            <a:spLocks noGrp="1"/>
          </p:cNvSpPr>
          <p:nvPr>
            <p:ph type="title"/>
          </p:nvPr>
        </p:nvSpPr>
        <p:spPr>
          <a:xfrm>
            <a:off x="457200" y="274638"/>
            <a:ext cx="8534400" cy="1630362"/>
          </a:xfrm>
        </p:spPr>
        <p:txBody>
          <a:bodyPr>
            <a:noAutofit/>
          </a:bodyPr>
          <a:lstStyle/>
          <a:p>
            <a:r>
              <a:rPr lang="en-US" sz="3600" b="1" dirty="0">
                <a:solidFill>
                  <a:srgbClr val="663300"/>
                </a:solidFill>
              </a:rPr>
              <a:t>Which change would cause the greatest reduction of emissions?</a:t>
            </a:r>
            <a:endParaRPr lang="en-US" sz="3600" dirty="0">
              <a:solidFill>
                <a:srgbClr val="663300"/>
              </a:solidFill>
            </a:endParaRPr>
          </a:p>
        </p:txBody>
      </p:sp>
    </p:spTree>
    <p:custDataLst>
      <p:tags r:id="rId1"/>
    </p:custDataLst>
    <p:extLst>
      <p:ext uri="{BB962C8B-B14F-4D97-AF65-F5344CB8AC3E}">
        <p14:creationId xmlns:p14="http://schemas.microsoft.com/office/powerpoint/2010/main" val="2206268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88FE00A-D9E6-4738-A2B7-4BD91358FE28}" type="slidenum">
              <a:rPr lang="en-US" smtClean="0"/>
              <a:pPr/>
              <a:t>30</a:t>
            </a:fld>
            <a:endParaRPr lang="en-US" dirty="0"/>
          </a:p>
        </p:txBody>
      </p:sp>
      <p:sp>
        <p:nvSpPr>
          <p:cNvPr id="3" name="TPAnswers"/>
          <p:cNvSpPr>
            <a:spLocks noGrp="1"/>
          </p:cNvSpPr>
          <p:nvPr>
            <p:ph type="body" idx="1"/>
            <p:custDataLst>
              <p:tags r:id="rId2"/>
            </p:custDataLst>
          </p:nvPr>
        </p:nvSpPr>
        <p:spPr>
          <a:xfrm>
            <a:off x="1422400" y="2667000"/>
            <a:ext cx="6629400" cy="3124200"/>
          </a:xfrm>
        </p:spPr>
        <p:txBody>
          <a:bodyPr tIns="45719" bIns="45719">
            <a:noAutofit/>
          </a:bodyPr>
          <a:lstStyle/>
          <a:p>
            <a:pPr marL="514350" indent="-514350">
              <a:buFont typeface="+mj-lt"/>
              <a:buAutoNum type="alphaUcPeriod"/>
            </a:pPr>
            <a:r>
              <a:rPr lang="en-US" b="1" dirty="0"/>
              <a:t>1,990 pounds</a:t>
            </a:r>
          </a:p>
          <a:p>
            <a:pPr marL="514350" indent="-514350">
              <a:buFont typeface="+mj-lt"/>
              <a:buAutoNum type="alphaUcPeriod"/>
            </a:pPr>
            <a:r>
              <a:rPr lang="en-US" b="1" dirty="0"/>
              <a:t>2,780 pounds</a:t>
            </a:r>
          </a:p>
          <a:p>
            <a:pPr marL="514350" indent="-514350">
              <a:buFont typeface="+mj-lt"/>
              <a:buAutoNum type="alphaUcPeriod"/>
            </a:pPr>
            <a:r>
              <a:rPr lang="en-US" b="1" dirty="0"/>
              <a:t>3,635 pounds</a:t>
            </a:r>
          </a:p>
          <a:p>
            <a:pPr marL="514350" indent="-514350">
              <a:buFont typeface="+mj-lt"/>
              <a:buAutoNum type="alphaUcPeriod"/>
            </a:pPr>
            <a:r>
              <a:rPr lang="en-US" b="1" dirty="0">
                <a:solidFill>
                  <a:srgbClr val="009900"/>
                </a:solidFill>
              </a:rPr>
              <a:t>4,185 pounds</a:t>
            </a:r>
          </a:p>
        </p:txBody>
      </p:sp>
      <p:sp>
        <p:nvSpPr>
          <p:cNvPr id="6" name="TPPolling"/>
          <p:cNvSpPr/>
          <p:nvPr/>
        </p:nvSpPr>
        <p:spPr>
          <a:xfrm>
            <a:off x="0" y="0"/>
            <a:ext cx="12700" cy="12700"/>
          </a:xfrm>
          <a:prstGeom prst="rect">
            <a:avLst/>
          </a:prstGeom>
          <a:solidFill>
            <a:schemeClr val="accent1">
              <a:alpha val="1000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PQuestion" title="Question Text">
            <a:extLst>
              <a:ext uri="{FF2B5EF4-FFF2-40B4-BE49-F238E27FC236}">
                <a16:creationId xmlns:a16="http://schemas.microsoft.com/office/drawing/2014/main" id="{77832E5B-5D3B-4DD7-B200-FD1204955C5D}"/>
              </a:ext>
            </a:extLst>
          </p:cNvPr>
          <p:cNvSpPr>
            <a:spLocks noGrp="1"/>
          </p:cNvSpPr>
          <p:nvPr>
            <p:ph type="title"/>
          </p:nvPr>
        </p:nvSpPr>
        <p:spPr>
          <a:xfrm>
            <a:off x="457200" y="274637"/>
            <a:ext cx="8559800" cy="2239963"/>
          </a:xfrm>
        </p:spPr>
        <p:txBody>
          <a:bodyPr>
            <a:noAutofit/>
          </a:bodyPr>
          <a:lstStyle/>
          <a:p>
            <a:r>
              <a:rPr lang="en-US" sz="3200" b="1" dirty="0">
                <a:solidFill>
                  <a:srgbClr val="663300"/>
                </a:solidFill>
              </a:rPr>
              <a:t>How much would you save from the original plan if you made these changes: </a:t>
            </a:r>
            <a:br>
              <a:rPr lang="en-US" sz="3200" b="1" dirty="0">
                <a:solidFill>
                  <a:srgbClr val="663300"/>
                </a:solidFill>
              </a:rPr>
            </a:br>
            <a:r>
              <a:rPr lang="en-US" sz="3200" b="1" dirty="0">
                <a:solidFill>
                  <a:srgbClr val="0000FF"/>
                </a:solidFill>
              </a:rPr>
              <a:t>Cut electricity, natural gas, miles by 10% and meat consumption to low</a:t>
            </a:r>
            <a:endParaRPr lang="en-US" sz="3200" dirty="0">
              <a:solidFill>
                <a:srgbClr val="0000FF"/>
              </a:solidFill>
            </a:endParaRPr>
          </a:p>
        </p:txBody>
      </p:sp>
      <p:sp>
        <p:nvSpPr>
          <p:cNvPr id="2" name="Rectangle 1">
            <a:extLst>
              <a:ext uri="{FF2B5EF4-FFF2-40B4-BE49-F238E27FC236}">
                <a16:creationId xmlns:a16="http://schemas.microsoft.com/office/drawing/2014/main" id="{6A785D19-E988-4914-8F26-3E91B5847B79}"/>
              </a:ext>
            </a:extLst>
          </p:cNvPr>
          <p:cNvSpPr/>
          <p:nvPr/>
        </p:nvSpPr>
        <p:spPr>
          <a:xfrm>
            <a:off x="1422400" y="4495800"/>
            <a:ext cx="3225800" cy="609600"/>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08355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6300F6-8E4D-44FE-A8E8-DFDC22123A34}"/>
              </a:ext>
            </a:extLst>
          </p:cNvPr>
          <p:cNvSpPr>
            <a:spLocks noGrp="1"/>
          </p:cNvSpPr>
          <p:nvPr>
            <p:ph type="title"/>
          </p:nvPr>
        </p:nvSpPr>
        <p:spPr>
          <a:xfrm>
            <a:off x="443440" y="12697"/>
            <a:ext cx="8534400" cy="715962"/>
          </a:xfrm>
        </p:spPr>
        <p:txBody>
          <a:bodyPr>
            <a:noAutofit/>
          </a:bodyPr>
          <a:lstStyle/>
          <a:p>
            <a:r>
              <a:rPr lang="en-US" sz="3600" b="1" dirty="0">
                <a:solidFill>
                  <a:srgbClr val="00B050"/>
                </a:solidFill>
              </a:rPr>
              <a:t>Footprint for Very Prudent Person</a:t>
            </a:r>
          </a:p>
        </p:txBody>
      </p:sp>
      <p:sp>
        <p:nvSpPr>
          <p:cNvPr id="6" name="Content Placeholder 5">
            <a:extLst>
              <a:ext uri="{FF2B5EF4-FFF2-40B4-BE49-F238E27FC236}">
                <a16:creationId xmlns:a16="http://schemas.microsoft.com/office/drawing/2014/main" id="{74D3DE0C-82B9-4B34-9866-710680EB1854}"/>
              </a:ext>
            </a:extLst>
          </p:cNvPr>
          <p:cNvSpPr>
            <a:spLocks noGrp="1"/>
          </p:cNvSpPr>
          <p:nvPr>
            <p:ph idx="1"/>
          </p:nvPr>
        </p:nvSpPr>
        <p:spPr>
          <a:xfrm>
            <a:off x="358140" y="669366"/>
            <a:ext cx="8150442" cy="609600"/>
          </a:xfrm>
        </p:spPr>
        <p:txBody>
          <a:bodyPr>
            <a:normAutofit/>
          </a:bodyPr>
          <a:lstStyle/>
          <a:p>
            <a:pPr marL="0" indent="0">
              <a:buNone/>
            </a:pPr>
            <a:r>
              <a:rPr lang="en-US" sz="2800" b="1" dirty="0"/>
              <a:t>For all 10% reductions given above and low meat:</a:t>
            </a:r>
          </a:p>
        </p:txBody>
      </p:sp>
      <p:sp>
        <p:nvSpPr>
          <p:cNvPr id="2" name="Slide Number Placeholder 1">
            <a:extLst>
              <a:ext uri="{FF2B5EF4-FFF2-40B4-BE49-F238E27FC236}">
                <a16:creationId xmlns:a16="http://schemas.microsoft.com/office/drawing/2014/main" id="{1F907DCB-0840-41F0-85DB-A026C19B5E17}"/>
              </a:ext>
            </a:extLst>
          </p:cNvPr>
          <p:cNvSpPr>
            <a:spLocks noGrp="1"/>
          </p:cNvSpPr>
          <p:nvPr>
            <p:ph type="sldNum" sz="quarter" idx="12"/>
          </p:nvPr>
        </p:nvSpPr>
        <p:spPr/>
        <p:txBody>
          <a:bodyPr/>
          <a:lstStyle/>
          <a:p>
            <a:fld id="{188FE00A-D9E6-4738-A2B7-4BD91358FE28}" type="slidenum">
              <a:rPr lang="en-US" smtClean="0"/>
              <a:pPr/>
              <a:t>31</a:t>
            </a:fld>
            <a:endParaRPr lang="en-US" dirty="0"/>
          </a:p>
        </p:txBody>
      </p:sp>
      <p:sp>
        <p:nvSpPr>
          <p:cNvPr id="9" name="TextBox 8">
            <a:extLst>
              <a:ext uri="{FF2B5EF4-FFF2-40B4-BE49-F238E27FC236}">
                <a16:creationId xmlns:a16="http://schemas.microsoft.com/office/drawing/2014/main" id="{C0EED3EE-D56E-4F0D-A9ED-2E1FD62C034B}"/>
              </a:ext>
            </a:extLst>
          </p:cNvPr>
          <p:cNvSpPr txBox="1"/>
          <p:nvPr/>
        </p:nvSpPr>
        <p:spPr>
          <a:xfrm>
            <a:off x="5046764" y="4580927"/>
            <a:ext cx="3224079" cy="461665"/>
          </a:xfrm>
          <a:prstGeom prst="rect">
            <a:avLst/>
          </a:prstGeom>
          <a:noFill/>
        </p:spPr>
        <p:txBody>
          <a:bodyPr wrap="square" rtlCol="0">
            <a:spAutoFit/>
          </a:bodyPr>
          <a:lstStyle/>
          <a:p>
            <a:r>
              <a:rPr lang="en-US" sz="2400" b="1" dirty="0"/>
              <a:t> 9.53         16.1             </a:t>
            </a:r>
            <a:r>
              <a:rPr lang="en-US" sz="2400" b="1" dirty="0">
                <a:solidFill>
                  <a:srgbClr val="33CC33"/>
                </a:solidFill>
              </a:rPr>
              <a:t>2</a:t>
            </a:r>
          </a:p>
        </p:txBody>
      </p:sp>
      <p:sp>
        <p:nvSpPr>
          <p:cNvPr id="10" name="TextBox 9">
            <a:extLst>
              <a:ext uri="{FF2B5EF4-FFF2-40B4-BE49-F238E27FC236}">
                <a16:creationId xmlns:a16="http://schemas.microsoft.com/office/drawing/2014/main" id="{AA41A30C-2CBA-4D85-AE22-D2F09D6271A0}"/>
              </a:ext>
            </a:extLst>
          </p:cNvPr>
          <p:cNvSpPr txBox="1"/>
          <p:nvPr/>
        </p:nvSpPr>
        <p:spPr>
          <a:xfrm>
            <a:off x="158847" y="5031147"/>
            <a:ext cx="6729828" cy="523220"/>
          </a:xfrm>
          <a:prstGeom prst="rect">
            <a:avLst/>
          </a:prstGeom>
          <a:noFill/>
        </p:spPr>
        <p:txBody>
          <a:bodyPr wrap="square" rtlCol="0">
            <a:spAutoFit/>
          </a:bodyPr>
          <a:lstStyle/>
          <a:p>
            <a:r>
              <a:rPr lang="en-US" sz="2800" b="1" dirty="0">
                <a:solidFill>
                  <a:srgbClr val="009900"/>
                </a:solidFill>
              </a:rPr>
              <a:t>A reduction of 1.89 tons or 4,158 pounds! </a:t>
            </a:r>
          </a:p>
        </p:txBody>
      </p:sp>
      <p:sp>
        <p:nvSpPr>
          <p:cNvPr id="14" name="TextBox 13">
            <a:extLst>
              <a:ext uri="{FF2B5EF4-FFF2-40B4-BE49-F238E27FC236}">
                <a16:creationId xmlns:a16="http://schemas.microsoft.com/office/drawing/2014/main" id="{80A495B3-A214-4897-936B-54C4ED08F191}"/>
              </a:ext>
            </a:extLst>
          </p:cNvPr>
          <p:cNvSpPr txBox="1"/>
          <p:nvPr/>
        </p:nvSpPr>
        <p:spPr>
          <a:xfrm>
            <a:off x="194358" y="5491209"/>
            <a:ext cx="6729828" cy="523220"/>
          </a:xfrm>
          <a:prstGeom prst="rect">
            <a:avLst/>
          </a:prstGeom>
          <a:noFill/>
        </p:spPr>
        <p:txBody>
          <a:bodyPr wrap="square" rtlCol="0">
            <a:spAutoFit/>
          </a:bodyPr>
          <a:lstStyle/>
          <a:p>
            <a:r>
              <a:rPr lang="en-US" sz="2800" b="1" dirty="0">
                <a:solidFill>
                  <a:srgbClr val="0000FF"/>
                </a:solidFill>
              </a:rPr>
              <a:t>The Europe average is 6.4 tons</a:t>
            </a:r>
          </a:p>
        </p:txBody>
      </p:sp>
      <p:pic>
        <p:nvPicPr>
          <p:cNvPr id="8" name="Picture 7">
            <a:extLst>
              <a:ext uri="{FF2B5EF4-FFF2-40B4-BE49-F238E27FC236}">
                <a16:creationId xmlns:a16="http://schemas.microsoft.com/office/drawing/2014/main" id="{17213D7C-7AC1-4A5D-95FD-99B329765D4C}"/>
              </a:ext>
            </a:extLst>
          </p:cNvPr>
          <p:cNvPicPr>
            <a:picLocks noChangeAspect="1"/>
          </p:cNvPicPr>
          <p:nvPr/>
        </p:nvPicPr>
        <p:blipFill>
          <a:blip r:embed="rId2"/>
          <a:stretch>
            <a:fillRect/>
          </a:stretch>
        </p:blipFill>
        <p:spPr>
          <a:xfrm>
            <a:off x="610341" y="1595705"/>
            <a:ext cx="3955372" cy="3080508"/>
          </a:xfrm>
          <a:prstGeom prst="rect">
            <a:avLst/>
          </a:prstGeom>
        </p:spPr>
      </p:pic>
      <p:sp>
        <p:nvSpPr>
          <p:cNvPr id="7" name="Rectangle 6">
            <a:extLst>
              <a:ext uri="{FF2B5EF4-FFF2-40B4-BE49-F238E27FC236}">
                <a16:creationId xmlns:a16="http://schemas.microsoft.com/office/drawing/2014/main" id="{CBB062B0-C563-47F1-805C-A86668BD8F10}"/>
              </a:ext>
            </a:extLst>
          </p:cNvPr>
          <p:cNvSpPr/>
          <p:nvPr/>
        </p:nvSpPr>
        <p:spPr>
          <a:xfrm>
            <a:off x="873157" y="4292369"/>
            <a:ext cx="3429000" cy="41919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2470283-B4BE-4BDF-90D0-DF8F2A0AF1F7}"/>
              </a:ext>
            </a:extLst>
          </p:cNvPr>
          <p:cNvPicPr>
            <a:picLocks noChangeAspect="1"/>
          </p:cNvPicPr>
          <p:nvPr/>
        </p:nvPicPr>
        <p:blipFill>
          <a:blip r:embed="rId3"/>
          <a:stretch>
            <a:fillRect/>
          </a:stretch>
        </p:blipFill>
        <p:spPr>
          <a:xfrm>
            <a:off x="4710640" y="1204994"/>
            <a:ext cx="4105275" cy="3400425"/>
          </a:xfrm>
          <a:prstGeom prst="rect">
            <a:avLst/>
          </a:prstGeom>
        </p:spPr>
      </p:pic>
    </p:spTree>
    <p:extLst>
      <p:ext uri="{BB962C8B-B14F-4D97-AF65-F5344CB8AC3E}">
        <p14:creationId xmlns:p14="http://schemas.microsoft.com/office/powerpoint/2010/main" val="3595603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6300F6-8E4D-44FE-A8E8-DFDC22123A34}"/>
              </a:ext>
            </a:extLst>
          </p:cNvPr>
          <p:cNvSpPr>
            <a:spLocks noGrp="1"/>
          </p:cNvSpPr>
          <p:nvPr>
            <p:ph type="title"/>
          </p:nvPr>
        </p:nvSpPr>
        <p:spPr>
          <a:xfrm>
            <a:off x="443440" y="12697"/>
            <a:ext cx="8534400" cy="715962"/>
          </a:xfrm>
        </p:spPr>
        <p:txBody>
          <a:bodyPr>
            <a:noAutofit/>
          </a:bodyPr>
          <a:lstStyle/>
          <a:p>
            <a:r>
              <a:rPr lang="en-US" sz="3600" b="1" dirty="0">
                <a:solidFill>
                  <a:srgbClr val="00B050"/>
                </a:solidFill>
              </a:rPr>
              <a:t>Footprint for Very Prudent Person</a:t>
            </a:r>
          </a:p>
        </p:txBody>
      </p:sp>
      <p:sp>
        <p:nvSpPr>
          <p:cNvPr id="6" name="Content Placeholder 5">
            <a:extLst>
              <a:ext uri="{FF2B5EF4-FFF2-40B4-BE49-F238E27FC236}">
                <a16:creationId xmlns:a16="http://schemas.microsoft.com/office/drawing/2014/main" id="{74D3DE0C-82B9-4B34-9866-710680EB1854}"/>
              </a:ext>
            </a:extLst>
          </p:cNvPr>
          <p:cNvSpPr>
            <a:spLocks noGrp="1"/>
          </p:cNvSpPr>
          <p:nvPr>
            <p:ph idx="1"/>
          </p:nvPr>
        </p:nvSpPr>
        <p:spPr>
          <a:xfrm>
            <a:off x="358140" y="669366"/>
            <a:ext cx="8150442" cy="609600"/>
          </a:xfrm>
        </p:spPr>
        <p:txBody>
          <a:bodyPr>
            <a:normAutofit/>
          </a:bodyPr>
          <a:lstStyle/>
          <a:p>
            <a:pPr marL="0" indent="0">
              <a:buNone/>
            </a:pPr>
            <a:r>
              <a:rPr lang="en-US" sz="2800" b="1" dirty="0"/>
              <a:t>For all 10% reductions given above and low meat:</a:t>
            </a:r>
          </a:p>
        </p:txBody>
      </p:sp>
      <p:sp>
        <p:nvSpPr>
          <p:cNvPr id="2" name="Slide Number Placeholder 1">
            <a:extLst>
              <a:ext uri="{FF2B5EF4-FFF2-40B4-BE49-F238E27FC236}">
                <a16:creationId xmlns:a16="http://schemas.microsoft.com/office/drawing/2014/main" id="{1F907DCB-0840-41F0-85DB-A026C19B5E17}"/>
              </a:ext>
            </a:extLst>
          </p:cNvPr>
          <p:cNvSpPr>
            <a:spLocks noGrp="1"/>
          </p:cNvSpPr>
          <p:nvPr>
            <p:ph type="sldNum" sz="quarter" idx="12"/>
          </p:nvPr>
        </p:nvSpPr>
        <p:spPr/>
        <p:txBody>
          <a:bodyPr/>
          <a:lstStyle/>
          <a:p>
            <a:fld id="{188FE00A-D9E6-4738-A2B7-4BD91358FE28}" type="slidenum">
              <a:rPr lang="en-US" smtClean="0"/>
              <a:pPr/>
              <a:t>32</a:t>
            </a:fld>
            <a:endParaRPr lang="en-US" dirty="0"/>
          </a:p>
        </p:txBody>
      </p:sp>
      <p:sp>
        <p:nvSpPr>
          <p:cNvPr id="9" name="TextBox 8">
            <a:extLst>
              <a:ext uri="{FF2B5EF4-FFF2-40B4-BE49-F238E27FC236}">
                <a16:creationId xmlns:a16="http://schemas.microsoft.com/office/drawing/2014/main" id="{C0EED3EE-D56E-4F0D-A9ED-2E1FD62C034B}"/>
              </a:ext>
            </a:extLst>
          </p:cNvPr>
          <p:cNvSpPr txBox="1"/>
          <p:nvPr/>
        </p:nvSpPr>
        <p:spPr>
          <a:xfrm>
            <a:off x="5046764" y="4580927"/>
            <a:ext cx="3224079" cy="461665"/>
          </a:xfrm>
          <a:prstGeom prst="rect">
            <a:avLst/>
          </a:prstGeom>
          <a:noFill/>
        </p:spPr>
        <p:txBody>
          <a:bodyPr wrap="square" rtlCol="0">
            <a:spAutoFit/>
          </a:bodyPr>
          <a:lstStyle/>
          <a:p>
            <a:r>
              <a:rPr lang="en-US" sz="2400" b="1" dirty="0"/>
              <a:t> 9.53         16.1             </a:t>
            </a:r>
            <a:r>
              <a:rPr lang="en-US" sz="2400" b="1" dirty="0">
                <a:solidFill>
                  <a:srgbClr val="33CC33"/>
                </a:solidFill>
              </a:rPr>
              <a:t>2</a:t>
            </a:r>
          </a:p>
        </p:txBody>
      </p:sp>
      <p:sp>
        <p:nvSpPr>
          <p:cNvPr id="10" name="TextBox 9">
            <a:extLst>
              <a:ext uri="{FF2B5EF4-FFF2-40B4-BE49-F238E27FC236}">
                <a16:creationId xmlns:a16="http://schemas.microsoft.com/office/drawing/2014/main" id="{AA41A30C-2CBA-4D85-AE22-D2F09D6271A0}"/>
              </a:ext>
            </a:extLst>
          </p:cNvPr>
          <p:cNvSpPr txBox="1"/>
          <p:nvPr/>
        </p:nvSpPr>
        <p:spPr>
          <a:xfrm>
            <a:off x="158847" y="5031147"/>
            <a:ext cx="6729828" cy="523220"/>
          </a:xfrm>
          <a:prstGeom prst="rect">
            <a:avLst/>
          </a:prstGeom>
          <a:noFill/>
        </p:spPr>
        <p:txBody>
          <a:bodyPr wrap="square" rtlCol="0">
            <a:spAutoFit/>
          </a:bodyPr>
          <a:lstStyle/>
          <a:p>
            <a:r>
              <a:rPr lang="en-US" sz="2800" b="1" dirty="0">
                <a:solidFill>
                  <a:srgbClr val="009900"/>
                </a:solidFill>
              </a:rPr>
              <a:t>A reduction of 1.89 tons or 4,158 pounds! </a:t>
            </a:r>
          </a:p>
        </p:txBody>
      </p:sp>
      <p:sp>
        <p:nvSpPr>
          <p:cNvPr id="14" name="TextBox 13">
            <a:extLst>
              <a:ext uri="{FF2B5EF4-FFF2-40B4-BE49-F238E27FC236}">
                <a16:creationId xmlns:a16="http://schemas.microsoft.com/office/drawing/2014/main" id="{80A495B3-A214-4897-936B-54C4ED08F191}"/>
              </a:ext>
            </a:extLst>
          </p:cNvPr>
          <p:cNvSpPr txBox="1"/>
          <p:nvPr/>
        </p:nvSpPr>
        <p:spPr>
          <a:xfrm>
            <a:off x="194358" y="5491209"/>
            <a:ext cx="6729828" cy="523220"/>
          </a:xfrm>
          <a:prstGeom prst="rect">
            <a:avLst/>
          </a:prstGeom>
          <a:noFill/>
        </p:spPr>
        <p:txBody>
          <a:bodyPr wrap="square" rtlCol="0">
            <a:spAutoFit/>
          </a:bodyPr>
          <a:lstStyle/>
          <a:p>
            <a:r>
              <a:rPr lang="en-US" sz="2800" b="1" dirty="0">
                <a:solidFill>
                  <a:srgbClr val="0000FF"/>
                </a:solidFill>
              </a:rPr>
              <a:t>The Europe average is 6.4 tons</a:t>
            </a:r>
          </a:p>
        </p:txBody>
      </p:sp>
      <p:sp>
        <p:nvSpPr>
          <p:cNvPr id="15" name="TextBox 14">
            <a:extLst>
              <a:ext uri="{FF2B5EF4-FFF2-40B4-BE49-F238E27FC236}">
                <a16:creationId xmlns:a16="http://schemas.microsoft.com/office/drawing/2014/main" id="{10337626-633B-4360-B593-8279372DDE0E}"/>
              </a:ext>
            </a:extLst>
          </p:cNvPr>
          <p:cNvSpPr txBox="1"/>
          <p:nvPr/>
        </p:nvSpPr>
        <p:spPr>
          <a:xfrm>
            <a:off x="166161" y="5977136"/>
            <a:ext cx="8534400" cy="523220"/>
          </a:xfrm>
          <a:prstGeom prst="rect">
            <a:avLst/>
          </a:prstGeom>
          <a:noFill/>
        </p:spPr>
        <p:txBody>
          <a:bodyPr wrap="square" rtlCol="0">
            <a:spAutoFit/>
          </a:bodyPr>
          <a:lstStyle/>
          <a:p>
            <a:r>
              <a:rPr lang="en-US" sz="2800" b="1" dirty="0">
                <a:solidFill>
                  <a:srgbClr val="CC6600"/>
                </a:solidFill>
              </a:rPr>
              <a:t>A RT flight Detroit-Orlando emits about 1.77 tons!</a:t>
            </a:r>
          </a:p>
        </p:txBody>
      </p:sp>
      <p:pic>
        <p:nvPicPr>
          <p:cNvPr id="8" name="Picture 7">
            <a:extLst>
              <a:ext uri="{FF2B5EF4-FFF2-40B4-BE49-F238E27FC236}">
                <a16:creationId xmlns:a16="http://schemas.microsoft.com/office/drawing/2014/main" id="{17213D7C-7AC1-4A5D-95FD-99B329765D4C}"/>
              </a:ext>
            </a:extLst>
          </p:cNvPr>
          <p:cNvPicPr>
            <a:picLocks noChangeAspect="1"/>
          </p:cNvPicPr>
          <p:nvPr/>
        </p:nvPicPr>
        <p:blipFill>
          <a:blip r:embed="rId2"/>
          <a:stretch>
            <a:fillRect/>
          </a:stretch>
        </p:blipFill>
        <p:spPr>
          <a:xfrm>
            <a:off x="610341" y="1595705"/>
            <a:ext cx="3955372" cy="3080508"/>
          </a:xfrm>
          <a:prstGeom prst="rect">
            <a:avLst/>
          </a:prstGeom>
        </p:spPr>
      </p:pic>
      <p:sp>
        <p:nvSpPr>
          <p:cNvPr id="7" name="Rectangle 6">
            <a:extLst>
              <a:ext uri="{FF2B5EF4-FFF2-40B4-BE49-F238E27FC236}">
                <a16:creationId xmlns:a16="http://schemas.microsoft.com/office/drawing/2014/main" id="{CBB062B0-C563-47F1-805C-A86668BD8F10}"/>
              </a:ext>
            </a:extLst>
          </p:cNvPr>
          <p:cNvSpPr/>
          <p:nvPr/>
        </p:nvSpPr>
        <p:spPr>
          <a:xfrm>
            <a:off x="873157" y="4292369"/>
            <a:ext cx="3429000" cy="41919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2470283-B4BE-4BDF-90D0-DF8F2A0AF1F7}"/>
              </a:ext>
            </a:extLst>
          </p:cNvPr>
          <p:cNvPicPr>
            <a:picLocks noChangeAspect="1"/>
          </p:cNvPicPr>
          <p:nvPr/>
        </p:nvPicPr>
        <p:blipFill>
          <a:blip r:embed="rId3"/>
          <a:stretch>
            <a:fillRect/>
          </a:stretch>
        </p:blipFill>
        <p:spPr>
          <a:xfrm>
            <a:off x="4710640" y="1204994"/>
            <a:ext cx="4105275" cy="3400425"/>
          </a:xfrm>
          <a:prstGeom prst="rect">
            <a:avLst/>
          </a:prstGeom>
        </p:spPr>
      </p:pic>
    </p:spTree>
    <p:extLst>
      <p:ext uri="{BB962C8B-B14F-4D97-AF65-F5344CB8AC3E}">
        <p14:creationId xmlns:p14="http://schemas.microsoft.com/office/powerpoint/2010/main" val="29463670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564AAEA-590C-4CF8-AFE4-E95B4FA84F68}"/>
              </a:ext>
            </a:extLst>
          </p:cNvPr>
          <p:cNvSpPr>
            <a:spLocks noGrp="1"/>
          </p:cNvSpPr>
          <p:nvPr>
            <p:ph type="sldNum" sz="quarter" idx="12"/>
          </p:nvPr>
        </p:nvSpPr>
        <p:spPr/>
        <p:txBody>
          <a:bodyPr/>
          <a:lstStyle/>
          <a:p>
            <a:fld id="{188FE00A-D9E6-4738-A2B7-4BD91358FE28}" type="slidenum">
              <a:rPr lang="en-US" smtClean="0"/>
              <a:pPr/>
              <a:t>33</a:t>
            </a:fld>
            <a:endParaRPr lang="en-US" dirty="0"/>
          </a:p>
        </p:txBody>
      </p:sp>
      <p:pic>
        <p:nvPicPr>
          <p:cNvPr id="6" name="Picture 5">
            <a:extLst>
              <a:ext uri="{FF2B5EF4-FFF2-40B4-BE49-F238E27FC236}">
                <a16:creationId xmlns:a16="http://schemas.microsoft.com/office/drawing/2014/main" id="{AAA41673-E61B-4805-AF20-8FEBC4EB5BF2}"/>
              </a:ext>
            </a:extLst>
          </p:cNvPr>
          <p:cNvPicPr>
            <a:picLocks noChangeAspect="1"/>
          </p:cNvPicPr>
          <p:nvPr/>
        </p:nvPicPr>
        <p:blipFill>
          <a:blip r:embed="rId2"/>
          <a:stretch>
            <a:fillRect/>
          </a:stretch>
        </p:blipFill>
        <p:spPr>
          <a:xfrm>
            <a:off x="82550" y="40817"/>
            <a:ext cx="8604250" cy="762000"/>
          </a:xfrm>
          <a:prstGeom prst="rect">
            <a:avLst/>
          </a:prstGeom>
        </p:spPr>
      </p:pic>
      <p:pic>
        <p:nvPicPr>
          <p:cNvPr id="7" name="Picture 6">
            <a:extLst>
              <a:ext uri="{FF2B5EF4-FFF2-40B4-BE49-F238E27FC236}">
                <a16:creationId xmlns:a16="http://schemas.microsoft.com/office/drawing/2014/main" id="{F7FCB978-FA7C-434F-9F06-5D1EB6039E9F}"/>
              </a:ext>
            </a:extLst>
          </p:cNvPr>
          <p:cNvPicPr>
            <a:picLocks noChangeAspect="1"/>
          </p:cNvPicPr>
          <p:nvPr/>
        </p:nvPicPr>
        <p:blipFill>
          <a:blip r:embed="rId3"/>
          <a:stretch>
            <a:fillRect/>
          </a:stretch>
        </p:blipFill>
        <p:spPr>
          <a:xfrm>
            <a:off x="415030" y="711576"/>
            <a:ext cx="6851347" cy="5952411"/>
          </a:xfrm>
          <a:prstGeom prst="rect">
            <a:avLst/>
          </a:prstGeom>
        </p:spPr>
      </p:pic>
      <p:sp>
        <p:nvSpPr>
          <p:cNvPr id="8" name="Rectangle 7">
            <a:extLst>
              <a:ext uri="{FF2B5EF4-FFF2-40B4-BE49-F238E27FC236}">
                <a16:creationId xmlns:a16="http://schemas.microsoft.com/office/drawing/2014/main" id="{CD59B208-11C6-4B6B-AA3F-EAEBEAA40FC9}"/>
              </a:ext>
            </a:extLst>
          </p:cNvPr>
          <p:cNvSpPr/>
          <p:nvPr/>
        </p:nvSpPr>
        <p:spPr>
          <a:xfrm>
            <a:off x="415031" y="6538912"/>
            <a:ext cx="7653274" cy="261610"/>
          </a:xfrm>
          <a:prstGeom prst="rect">
            <a:avLst/>
          </a:prstGeom>
        </p:spPr>
        <p:txBody>
          <a:bodyPr wrap="square">
            <a:spAutoFit/>
          </a:bodyPr>
          <a:lstStyle/>
          <a:p>
            <a:r>
              <a:rPr lang="en-US" sz="1100" dirty="0"/>
              <a:t>http://static.ewg.org/reports/2011/meateaters/pdf/methodology_ewg_meat_eaters_guide_to_health_and_climate_2011.pdf</a:t>
            </a:r>
          </a:p>
        </p:txBody>
      </p:sp>
      <p:sp>
        <p:nvSpPr>
          <p:cNvPr id="9" name="TextBox 8">
            <a:extLst>
              <a:ext uri="{FF2B5EF4-FFF2-40B4-BE49-F238E27FC236}">
                <a16:creationId xmlns:a16="http://schemas.microsoft.com/office/drawing/2014/main" id="{0CAD75A2-885C-4FA7-B531-2ACF64E4715B}"/>
              </a:ext>
            </a:extLst>
          </p:cNvPr>
          <p:cNvSpPr txBox="1"/>
          <p:nvPr/>
        </p:nvSpPr>
        <p:spPr>
          <a:xfrm>
            <a:off x="1877622" y="595198"/>
            <a:ext cx="7073597" cy="1569660"/>
          </a:xfrm>
          <a:prstGeom prst="rect">
            <a:avLst/>
          </a:prstGeom>
          <a:noFill/>
        </p:spPr>
        <p:txBody>
          <a:bodyPr wrap="square" rtlCol="0">
            <a:spAutoFit/>
          </a:bodyPr>
          <a:lstStyle/>
          <a:p>
            <a:r>
              <a:rPr lang="en-US" sz="3200" b="1" dirty="0">
                <a:solidFill>
                  <a:srgbClr val="FF0000"/>
                </a:solidFill>
              </a:rPr>
              <a:t>Producing many foods causes the release of large amounts of carbon dioxide.</a:t>
            </a:r>
          </a:p>
        </p:txBody>
      </p:sp>
    </p:spTree>
    <p:extLst>
      <p:ext uri="{BB962C8B-B14F-4D97-AF65-F5344CB8AC3E}">
        <p14:creationId xmlns:p14="http://schemas.microsoft.com/office/powerpoint/2010/main" val="2197108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6928" y="94474"/>
            <a:ext cx="8229600" cy="836612"/>
          </a:xfrm>
        </p:spPr>
        <p:txBody>
          <a:bodyPr>
            <a:normAutofit/>
          </a:bodyPr>
          <a:lstStyle/>
          <a:p>
            <a:r>
              <a:rPr lang="en-US" sz="4800" b="1" dirty="0">
                <a:solidFill>
                  <a:srgbClr val="663300"/>
                </a:solidFill>
              </a:rPr>
              <a:t>Change your …..</a:t>
            </a:r>
          </a:p>
        </p:txBody>
      </p:sp>
      <p:sp>
        <p:nvSpPr>
          <p:cNvPr id="2" name="Slide Number Placeholder 1"/>
          <p:cNvSpPr>
            <a:spLocks noGrp="1"/>
          </p:cNvSpPr>
          <p:nvPr>
            <p:ph type="sldNum" sz="quarter" idx="12"/>
          </p:nvPr>
        </p:nvSpPr>
        <p:spPr/>
        <p:txBody>
          <a:bodyPr/>
          <a:lstStyle/>
          <a:p>
            <a:fld id="{188FE00A-D9E6-4738-A2B7-4BD91358FE28}" type="slidenum">
              <a:rPr lang="en-US" smtClean="0"/>
              <a:pPr/>
              <a:t>34</a:t>
            </a:fld>
            <a:endParaRPr lang="en-US" dirty="0"/>
          </a:p>
        </p:txBody>
      </p:sp>
      <p:pic>
        <p:nvPicPr>
          <p:cNvPr id="614402" name="Picture 2" descr="http://energy.gov/sites/prod/files/styles/borealis_article_hero_respondlarge/public/thermostat_11894428.jpg?itok=4lYsqx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931086"/>
            <a:ext cx="6232523" cy="43503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electric blanket">
            <a:extLst>
              <a:ext uri="{FF2B5EF4-FFF2-40B4-BE49-F238E27FC236}">
                <a16:creationId xmlns:a16="http://schemas.microsoft.com/office/drawing/2014/main" id="{E8FDAF8B-5C03-4160-AAE8-92467E60DB9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3805255"/>
            <a:ext cx="3784600" cy="28384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65D7F13-E481-4D10-BFD5-EFB962D0001E}"/>
              </a:ext>
            </a:extLst>
          </p:cNvPr>
          <p:cNvSpPr txBox="1"/>
          <p:nvPr/>
        </p:nvSpPr>
        <p:spPr>
          <a:xfrm>
            <a:off x="152400" y="5156021"/>
            <a:ext cx="4800599" cy="1200329"/>
          </a:xfrm>
          <a:prstGeom prst="rect">
            <a:avLst/>
          </a:prstGeom>
          <a:noFill/>
        </p:spPr>
        <p:txBody>
          <a:bodyPr wrap="square" rtlCol="0">
            <a:spAutoFit/>
          </a:bodyPr>
          <a:lstStyle/>
          <a:p>
            <a:r>
              <a:rPr lang="en-US" sz="2400" b="1" dirty="0">
                <a:solidFill>
                  <a:srgbClr val="0000FF"/>
                </a:solidFill>
              </a:rPr>
              <a:t>Using electric blankets allows you to reduce heat to your whole house while keeping you comfortable.</a:t>
            </a:r>
          </a:p>
        </p:txBody>
      </p:sp>
    </p:spTree>
    <p:extLst>
      <p:ext uri="{BB962C8B-B14F-4D97-AF65-F5344CB8AC3E}">
        <p14:creationId xmlns:p14="http://schemas.microsoft.com/office/powerpoint/2010/main" val="41568899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173"/>
            <a:ext cx="8229600" cy="868362"/>
          </a:xfrm>
        </p:spPr>
        <p:txBody>
          <a:bodyPr>
            <a:normAutofit/>
          </a:bodyPr>
          <a:lstStyle/>
          <a:p>
            <a:r>
              <a:rPr lang="en-US" b="1" dirty="0">
                <a:solidFill>
                  <a:srgbClr val="663300"/>
                </a:solidFill>
              </a:rPr>
              <a:t>Use Renewable Energy - Wind</a:t>
            </a:r>
          </a:p>
        </p:txBody>
      </p:sp>
      <p:sp>
        <p:nvSpPr>
          <p:cNvPr id="4" name="Slide Number Placeholder 3"/>
          <p:cNvSpPr>
            <a:spLocks noGrp="1"/>
          </p:cNvSpPr>
          <p:nvPr>
            <p:ph type="sldNum" sz="quarter" idx="12"/>
          </p:nvPr>
        </p:nvSpPr>
        <p:spPr/>
        <p:txBody>
          <a:bodyPr/>
          <a:lstStyle/>
          <a:p>
            <a:fld id="{188FE00A-D9E6-4738-A2B7-4BD91358FE28}" type="slidenum">
              <a:rPr lang="en-US" smtClean="0"/>
              <a:pPr/>
              <a:t>35</a:t>
            </a:fld>
            <a:endParaRPr lang="en-US" dirty="0"/>
          </a:p>
        </p:txBody>
      </p:sp>
      <p:sp>
        <p:nvSpPr>
          <p:cNvPr id="5" name="Rectangle 4"/>
          <p:cNvSpPr/>
          <p:nvPr/>
        </p:nvSpPr>
        <p:spPr>
          <a:xfrm>
            <a:off x="2743200" y="6308079"/>
            <a:ext cx="4267200" cy="461665"/>
          </a:xfrm>
          <a:prstGeom prst="rect">
            <a:avLst/>
          </a:prstGeom>
        </p:spPr>
        <p:txBody>
          <a:bodyPr wrap="square">
            <a:spAutoFit/>
          </a:bodyPr>
          <a:lstStyle/>
          <a:p>
            <a:r>
              <a:rPr lang="en-US" sz="1200" dirty="0"/>
              <a:t>By © Hans </a:t>
            </a:r>
            <a:r>
              <a:rPr lang="en-US" sz="1200" dirty="0" err="1"/>
              <a:t>Hillewaert</a:t>
            </a:r>
            <a:r>
              <a:rPr lang="en-US" sz="1200" dirty="0"/>
              <a:t>, CC BY-SA 4.0, https://commons.wikimedia.org/w/index.php?curid=6361901</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969808"/>
            <a:ext cx="3352800" cy="5184560"/>
          </a:xfrm>
          <a:prstGeom prst="rect">
            <a:avLst/>
          </a:prstGeom>
        </p:spPr>
      </p:pic>
    </p:spTree>
    <p:extLst>
      <p:ext uri="{BB962C8B-B14F-4D97-AF65-F5344CB8AC3E}">
        <p14:creationId xmlns:p14="http://schemas.microsoft.com/office/powerpoint/2010/main" val="30581006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3B2A20-4286-4E95-8CCA-3EBE685640A6}"/>
              </a:ext>
            </a:extLst>
          </p:cNvPr>
          <p:cNvSpPr>
            <a:spLocks noGrp="1"/>
          </p:cNvSpPr>
          <p:nvPr>
            <p:ph type="sldNum" sz="quarter" idx="12"/>
          </p:nvPr>
        </p:nvSpPr>
        <p:spPr/>
        <p:txBody>
          <a:bodyPr/>
          <a:lstStyle/>
          <a:p>
            <a:fld id="{188FE00A-D9E6-4738-A2B7-4BD91358FE28}" type="slidenum">
              <a:rPr lang="en-US" smtClean="0"/>
              <a:pPr/>
              <a:t>36</a:t>
            </a:fld>
            <a:endParaRPr lang="en-US" dirty="0"/>
          </a:p>
        </p:txBody>
      </p:sp>
      <p:pic>
        <p:nvPicPr>
          <p:cNvPr id="5" name="Picture 4">
            <a:extLst>
              <a:ext uri="{FF2B5EF4-FFF2-40B4-BE49-F238E27FC236}">
                <a16:creationId xmlns:a16="http://schemas.microsoft.com/office/drawing/2014/main" id="{A6C0FD6C-DBF4-4D24-8AEB-6CABF6E5E850}"/>
              </a:ext>
            </a:extLst>
          </p:cNvPr>
          <p:cNvPicPr>
            <a:picLocks noChangeAspect="1"/>
          </p:cNvPicPr>
          <p:nvPr/>
        </p:nvPicPr>
        <p:blipFill>
          <a:blip r:embed="rId2"/>
          <a:stretch>
            <a:fillRect/>
          </a:stretch>
        </p:blipFill>
        <p:spPr>
          <a:xfrm>
            <a:off x="6705599" y="136525"/>
            <a:ext cx="2209800" cy="329025"/>
          </a:xfrm>
          <a:prstGeom prst="rect">
            <a:avLst/>
          </a:prstGeom>
        </p:spPr>
      </p:pic>
      <p:pic>
        <p:nvPicPr>
          <p:cNvPr id="7" name="Picture 6">
            <a:extLst>
              <a:ext uri="{FF2B5EF4-FFF2-40B4-BE49-F238E27FC236}">
                <a16:creationId xmlns:a16="http://schemas.microsoft.com/office/drawing/2014/main" id="{147FD876-48A8-4954-89DC-C5DCB8427875}"/>
              </a:ext>
            </a:extLst>
          </p:cNvPr>
          <p:cNvPicPr>
            <a:picLocks noChangeAspect="1"/>
          </p:cNvPicPr>
          <p:nvPr/>
        </p:nvPicPr>
        <p:blipFill>
          <a:blip r:embed="rId3"/>
          <a:stretch>
            <a:fillRect/>
          </a:stretch>
        </p:blipFill>
        <p:spPr>
          <a:xfrm>
            <a:off x="152400" y="166117"/>
            <a:ext cx="6096000" cy="1896221"/>
          </a:xfrm>
          <a:prstGeom prst="rect">
            <a:avLst/>
          </a:prstGeom>
        </p:spPr>
      </p:pic>
      <p:pic>
        <p:nvPicPr>
          <p:cNvPr id="8" name="Picture 7">
            <a:extLst>
              <a:ext uri="{FF2B5EF4-FFF2-40B4-BE49-F238E27FC236}">
                <a16:creationId xmlns:a16="http://schemas.microsoft.com/office/drawing/2014/main" id="{5CD09C5A-E5AF-4BD9-8E3D-A5BEAA777C31}"/>
              </a:ext>
            </a:extLst>
          </p:cNvPr>
          <p:cNvPicPr>
            <a:picLocks noChangeAspect="1"/>
          </p:cNvPicPr>
          <p:nvPr/>
        </p:nvPicPr>
        <p:blipFill>
          <a:blip r:embed="rId4"/>
          <a:stretch>
            <a:fillRect/>
          </a:stretch>
        </p:blipFill>
        <p:spPr>
          <a:xfrm>
            <a:off x="76201" y="2133600"/>
            <a:ext cx="6705600" cy="759297"/>
          </a:xfrm>
          <a:prstGeom prst="rect">
            <a:avLst/>
          </a:prstGeom>
        </p:spPr>
      </p:pic>
      <p:pic>
        <p:nvPicPr>
          <p:cNvPr id="9" name="Picture 8">
            <a:extLst>
              <a:ext uri="{FF2B5EF4-FFF2-40B4-BE49-F238E27FC236}">
                <a16:creationId xmlns:a16="http://schemas.microsoft.com/office/drawing/2014/main" id="{17F55AA0-69CC-4D64-8169-2D3B56C331ED}"/>
              </a:ext>
            </a:extLst>
          </p:cNvPr>
          <p:cNvPicPr>
            <a:picLocks noChangeAspect="1"/>
          </p:cNvPicPr>
          <p:nvPr/>
        </p:nvPicPr>
        <p:blipFill>
          <a:blip r:embed="rId5"/>
          <a:stretch>
            <a:fillRect/>
          </a:stretch>
        </p:blipFill>
        <p:spPr>
          <a:xfrm>
            <a:off x="80640" y="2945039"/>
            <a:ext cx="6629401" cy="1625910"/>
          </a:xfrm>
          <a:prstGeom prst="rect">
            <a:avLst/>
          </a:prstGeom>
        </p:spPr>
      </p:pic>
      <p:pic>
        <p:nvPicPr>
          <p:cNvPr id="10" name="Picture 9">
            <a:extLst>
              <a:ext uri="{FF2B5EF4-FFF2-40B4-BE49-F238E27FC236}">
                <a16:creationId xmlns:a16="http://schemas.microsoft.com/office/drawing/2014/main" id="{0B97A0FC-0EC2-4379-A4FB-21CDED1BFFAB}"/>
              </a:ext>
            </a:extLst>
          </p:cNvPr>
          <p:cNvPicPr>
            <a:picLocks noChangeAspect="1"/>
          </p:cNvPicPr>
          <p:nvPr/>
        </p:nvPicPr>
        <p:blipFill>
          <a:blip r:embed="rId6"/>
          <a:stretch>
            <a:fillRect/>
          </a:stretch>
        </p:blipFill>
        <p:spPr>
          <a:xfrm>
            <a:off x="6781800" y="725437"/>
            <a:ext cx="2330387" cy="1957843"/>
          </a:xfrm>
          <a:prstGeom prst="rect">
            <a:avLst/>
          </a:prstGeom>
        </p:spPr>
      </p:pic>
      <p:sp>
        <p:nvSpPr>
          <p:cNvPr id="11" name="Rectangle 10">
            <a:extLst>
              <a:ext uri="{FF2B5EF4-FFF2-40B4-BE49-F238E27FC236}">
                <a16:creationId xmlns:a16="http://schemas.microsoft.com/office/drawing/2014/main" id="{7C2EA39C-108D-4326-ACEF-D4D3914AE658}"/>
              </a:ext>
            </a:extLst>
          </p:cNvPr>
          <p:cNvSpPr/>
          <p:nvPr/>
        </p:nvSpPr>
        <p:spPr>
          <a:xfrm>
            <a:off x="152400" y="6350523"/>
            <a:ext cx="8534399" cy="430887"/>
          </a:xfrm>
          <a:prstGeom prst="rect">
            <a:avLst/>
          </a:prstGeom>
        </p:spPr>
        <p:txBody>
          <a:bodyPr wrap="square">
            <a:spAutoFit/>
          </a:bodyPr>
          <a:lstStyle/>
          <a:p>
            <a:r>
              <a:rPr lang="en-US" sz="1100" dirty="0"/>
              <a:t>https://www.toledoblade.com/business/energy/2019/10/24/first-solar-energy-producing-like-never-before-perrysburg-lake-township-business/stories/20191024186</a:t>
            </a:r>
          </a:p>
        </p:txBody>
      </p:sp>
      <p:sp>
        <p:nvSpPr>
          <p:cNvPr id="12" name="Rectangle 11">
            <a:extLst>
              <a:ext uri="{FF2B5EF4-FFF2-40B4-BE49-F238E27FC236}">
                <a16:creationId xmlns:a16="http://schemas.microsoft.com/office/drawing/2014/main" id="{E95B5804-CBF5-4C69-9D70-BEF42C460C18}"/>
              </a:ext>
            </a:extLst>
          </p:cNvPr>
          <p:cNvSpPr/>
          <p:nvPr/>
        </p:nvSpPr>
        <p:spPr>
          <a:xfrm>
            <a:off x="152400" y="3581400"/>
            <a:ext cx="6400800" cy="7196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C606A37-38BA-44C1-A2BC-33C579534769}"/>
              </a:ext>
            </a:extLst>
          </p:cNvPr>
          <p:cNvSpPr/>
          <p:nvPr/>
        </p:nvSpPr>
        <p:spPr>
          <a:xfrm>
            <a:off x="3200400" y="2514600"/>
            <a:ext cx="1905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2043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948F70-9932-4F99-B97D-79AC4FD3D84B}"/>
              </a:ext>
            </a:extLst>
          </p:cNvPr>
          <p:cNvSpPr>
            <a:spLocks noGrp="1"/>
          </p:cNvSpPr>
          <p:nvPr>
            <p:ph type="sldNum" sz="quarter" idx="12"/>
          </p:nvPr>
        </p:nvSpPr>
        <p:spPr/>
        <p:txBody>
          <a:bodyPr/>
          <a:lstStyle/>
          <a:p>
            <a:fld id="{188FE00A-D9E6-4738-A2B7-4BD91358FE28}" type="slidenum">
              <a:rPr lang="en-US" smtClean="0"/>
              <a:pPr/>
              <a:t>37</a:t>
            </a:fld>
            <a:endParaRPr lang="en-US" dirty="0"/>
          </a:p>
        </p:txBody>
      </p:sp>
      <p:pic>
        <p:nvPicPr>
          <p:cNvPr id="3" name="Picture 2">
            <a:extLst>
              <a:ext uri="{FF2B5EF4-FFF2-40B4-BE49-F238E27FC236}">
                <a16:creationId xmlns:a16="http://schemas.microsoft.com/office/drawing/2014/main" id="{0F47869B-0C74-4236-84E1-66830A739B78}"/>
              </a:ext>
            </a:extLst>
          </p:cNvPr>
          <p:cNvPicPr>
            <a:picLocks noChangeAspect="1"/>
          </p:cNvPicPr>
          <p:nvPr/>
        </p:nvPicPr>
        <p:blipFill>
          <a:blip r:embed="rId2"/>
          <a:stretch>
            <a:fillRect/>
          </a:stretch>
        </p:blipFill>
        <p:spPr>
          <a:xfrm>
            <a:off x="122622" y="762000"/>
            <a:ext cx="8420100" cy="4876800"/>
          </a:xfrm>
          <a:prstGeom prst="rect">
            <a:avLst/>
          </a:prstGeom>
        </p:spPr>
      </p:pic>
    </p:spTree>
    <p:extLst>
      <p:ext uri="{BB962C8B-B14F-4D97-AF65-F5344CB8AC3E}">
        <p14:creationId xmlns:p14="http://schemas.microsoft.com/office/powerpoint/2010/main" val="3296970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073F35-1E94-4807-ADA8-FA271862B22F}"/>
              </a:ext>
            </a:extLst>
          </p:cNvPr>
          <p:cNvSpPr>
            <a:spLocks noGrp="1"/>
          </p:cNvSpPr>
          <p:nvPr>
            <p:ph type="sldNum" sz="quarter" idx="12"/>
          </p:nvPr>
        </p:nvSpPr>
        <p:spPr/>
        <p:txBody>
          <a:bodyPr/>
          <a:lstStyle/>
          <a:p>
            <a:fld id="{188FE00A-D9E6-4738-A2B7-4BD91358FE28}" type="slidenum">
              <a:rPr lang="en-US" smtClean="0"/>
              <a:pPr/>
              <a:t>38</a:t>
            </a:fld>
            <a:endParaRPr lang="en-US" dirty="0"/>
          </a:p>
        </p:txBody>
      </p:sp>
      <p:sp>
        <p:nvSpPr>
          <p:cNvPr id="5" name="TextBox 4">
            <a:extLst>
              <a:ext uri="{FF2B5EF4-FFF2-40B4-BE49-F238E27FC236}">
                <a16:creationId xmlns:a16="http://schemas.microsoft.com/office/drawing/2014/main" id="{8D4D291B-C8A9-426A-ACCB-17EA6E812D83}"/>
              </a:ext>
            </a:extLst>
          </p:cNvPr>
          <p:cNvSpPr txBox="1"/>
          <p:nvPr/>
        </p:nvSpPr>
        <p:spPr>
          <a:xfrm>
            <a:off x="838200" y="6290588"/>
            <a:ext cx="7696200" cy="430887"/>
          </a:xfrm>
          <a:prstGeom prst="rect">
            <a:avLst/>
          </a:prstGeom>
          <a:noFill/>
        </p:spPr>
        <p:txBody>
          <a:bodyPr wrap="square">
            <a:spAutoFit/>
          </a:bodyPr>
          <a:lstStyle/>
          <a:p>
            <a:r>
              <a:rPr lang="en-US" sz="1050" dirty="0"/>
              <a:t>https://www.nytimes.com/2021/01/28/business/gm-zero-emission-vehicles.html?action=click&amp;module=Top%20Stories&amp;pgtype=Homepage</a:t>
            </a:r>
          </a:p>
        </p:txBody>
      </p:sp>
      <p:pic>
        <p:nvPicPr>
          <p:cNvPr id="7" name="Picture 6">
            <a:extLst>
              <a:ext uri="{FF2B5EF4-FFF2-40B4-BE49-F238E27FC236}">
                <a16:creationId xmlns:a16="http://schemas.microsoft.com/office/drawing/2014/main" id="{68939667-08A3-4488-937F-13FAB5452F94}"/>
              </a:ext>
            </a:extLst>
          </p:cNvPr>
          <p:cNvPicPr>
            <a:picLocks noChangeAspect="1"/>
          </p:cNvPicPr>
          <p:nvPr/>
        </p:nvPicPr>
        <p:blipFill>
          <a:blip r:embed="rId2"/>
          <a:stretch>
            <a:fillRect/>
          </a:stretch>
        </p:blipFill>
        <p:spPr>
          <a:xfrm>
            <a:off x="214312" y="381000"/>
            <a:ext cx="2162175" cy="381000"/>
          </a:xfrm>
          <a:prstGeom prst="rect">
            <a:avLst/>
          </a:prstGeom>
        </p:spPr>
      </p:pic>
      <p:pic>
        <p:nvPicPr>
          <p:cNvPr id="9" name="Picture 8">
            <a:extLst>
              <a:ext uri="{FF2B5EF4-FFF2-40B4-BE49-F238E27FC236}">
                <a16:creationId xmlns:a16="http://schemas.microsoft.com/office/drawing/2014/main" id="{65DE98B5-BF33-4E85-B124-FED38A194F57}"/>
              </a:ext>
            </a:extLst>
          </p:cNvPr>
          <p:cNvPicPr>
            <a:picLocks noChangeAspect="1"/>
          </p:cNvPicPr>
          <p:nvPr/>
        </p:nvPicPr>
        <p:blipFill>
          <a:blip r:embed="rId3"/>
          <a:stretch>
            <a:fillRect/>
          </a:stretch>
        </p:blipFill>
        <p:spPr>
          <a:xfrm>
            <a:off x="2714625" y="298035"/>
            <a:ext cx="5745888" cy="2092881"/>
          </a:xfrm>
          <a:prstGeom prst="rect">
            <a:avLst/>
          </a:prstGeom>
        </p:spPr>
      </p:pic>
      <p:sp>
        <p:nvSpPr>
          <p:cNvPr id="11" name="TextBox 10">
            <a:extLst>
              <a:ext uri="{FF2B5EF4-FFF2-40B4-BE49-F238E27FC236}">
                <a16:creationId xmlns:a16="http://schemas.microsoft.com/office/drawing/2014/main" id="{187334BD-6EDD-4509-A81F-A7BBB68F4EED}"/>
              </a:ext>
            </a:extLst>
          </p:cNvPr>
          <p:cNvSpPr txBox="1"/>
          <p:nvPr/>
        </p:nvSpPr>
        <p:spPr>
          <a:xfrm>
            <a:off x="596561" y="4614229"/>
            <a:ext cx="8001000" cy="1323439"/>
          </a:xfrm>
          <a:prstGeom prst="rect">
            <a:avLst/>
          </a:prstGeom>
          <a:noFill/>
        </p:spPr>
        <p:txBody>
          <a:bodyPr wrap="square">
            <a:spAutoFit/>
          </a:bodyPr>
          <a:lstStyle/>
          <a:p>
            <a:r>
              <a:rPr lang="en-US" sz="1600" b="1" i="0" dirty="0">
                <a:solidFill>
                  <a:srgbClr val="009900"/>
                </a:solidFill>
                <a:effectLst/>
                <a:latin typeface="Arial" panose="020B0604020202020204" pitchFamily="34" charset="0"/>
                <a:cs typeface="Arial" panose="020B0604020202020204" pitchFamily="34" charset="0"/>
              </a:rPr>
              <a:t>G.M. stock jumped after its announcement and was up more than 4 percent </a:t>
            </a:r>
            <a:r>
              <a:rPr lang="en-US" sz="1600" b="0" i="0" dirty="0">
                <a:solidFill>
                  <a:srgbClr val="333333"/>
                </a:solidFill>
                <a:effectLst/>
                <a:latin typeface="Arial" panose="020B0604020202020204" pitchFamily="34" charset="0"/>
                <a:cs typeface="Arial" panose="020B0604020202020204" pitchFamily="34" charset="0"/>
              </a:rPr>
              <a:t>around 2 p.m., reflecting a growing consensus among investors that electric cars represent the future and that Tesla and other electric carmakers will eventually dominate the auto industry, while businesses that do not make the transition to electrics will do poorly.</a:t>
            </a:r>
            <a:endParaRPr lang="en-US" sz="16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39938CF-DEDD-4F6D-BE54-8E72AA74489F}"/>
              </a:ext>
            </a:extLst>
          </p:cNvPr>
          <p:cNvSpPr txBox="1"/>
          <p:nvPr/>
        </p:nvSpPr>
        <p:spPr>
          <a:xfrm>
            <a:off x="625413" y="2233796"/>
            <a:ext cx="7772400" cy="2092881"/>
          </a:xfrm>
          <a:prstGeom prst="rect">
            <a:avLst/>
          </a:prstGeom>
          <a:noFill/>
        </p:spPr>
        <p:txBody>
          <a:bodyPr wrap="square">
            <a:spAutoFit/>
          </a:bodyPr>
          <a:lstStyle/>
          <a:p>
            <a:pPr fontAlgn="base"/>
            <a:r>
              <a:rPr lang="en-US" sz="1600" b="1" dirty="0">
                <a:solidFill>
                  <a:srgbClr val="333333"/>
                </a:solidFill>
                <a:effectLst/>
                <a:latin typeface="Arial" panose="020B0604020202020204" pitchFamily="34" charset="0"/>
                <a:cs typeface="Arial" panose="020B0604020202020204" pitchFamily="34" charset="0"/>
              </a:rPr>
              <a:t>By </a:t>
            </a:r>
            <a:r>
              <a:rPr lang="en-US" sz="1600" b="1" u="none" strike="noStrike" dirty="0">
                <a:solidFill>
                  <a:srgbClr val="333333"/>
                </a:solidFill>
                <a:effectLst/>
                <a:latin typeface="Arial" panose="020B0604020202020204" pitchFamily="34" charset="0"/>
                <a:cs typeface="Arial" panose="020B0604020202020204" pitchFamily="34" charset="0"/>
                <a:hlinkClick r:id="rId4"/>
              </a:rPr>
              <a:t>Neal E. </a:t>
            </a:r>
            <a:r>
              <a:rPr lang="en-US" sz="1600" b="1" u="none" strike="noStrike" dirty="0" err="1">
                <a:solidFill>
                  <a:srgbClr val="333333"/>
                </a:solidFill>
                <a:effectLst/>
                <a:latin typeface="Arial" panose="020B0604020202020204" pitchFamily="34" charset="0"/>
                <a:cs typeface="Arial" panose="020B0604020202020204" pitchFamily="34" charset="0"/>
                <a:hlinkClick r:id="rId4"/>
              </a:rPr>
              <a:t>Boudette</a:t>
            </a:r>
            <a:endParaRPr lang="en-US" sz="1600" b="1" dirty="0">
              <a:solidFill>
                <a:srgbClr val="333333"/>
              </a:solidFill>
              <a:effectLst/>
              <a:latin typeface="Arial" panose="020B0604020202020204" pitchFamily="34" charset="0"/>
              <a:cs typeface="Arial" panose="020B0604020202020204" pitchFamily="34" charset="0"/>
            </a:endParaRPr>
          </a:p>
          <a:p>
            <a:pPr fontAlgn="base">
              <a:buFont typeface="Arial" panose="020B0604020202020204" pitchFamily="34" charset="0"/>
              <a:buChar char="•"/>
            </a:pPr>
            <a:r>
              <a:rPr lang="en-US" sz="1600" dirty="0">
                <a:effectLst/>
                <a:latin typeface="Arial" panose="020B0604020202020204" pitchFamily="34" charset="0"/>
                <a:cs typeface="Arial" panose="020B0604020202020204" pitchFamily="34" charset="0"/>
              </a:rPr>
              <a:t>Jan. 28, 2021</a:t>
            </a:r>
            <a:r>
              <a:rPr lang="en-US" sz="1600" dirty="0">
                <a:solidFill>
                  <a:srgbClr val="333333"/>
                </a:solidFill>
                <a:effectLst/>
                <a:latin typeface="Arial" panose="020B0604020202020204" pitchFamily="34" charset="0"/>
                <a:cs typeface="Arial" panose="020B0604020202020204" pitchFamily="34" charset="0"/>
              </a:rPr>
              <a:t>Updated 2:40 p.m. ET</a:t>
            </a:r>
          </a:p>
          <a:p>
            <a:pPr fontAlgn="base">
              <a:buFont typeface="Arial" panose="020B0604020202020204" pitchFamily="34" charset="0"/>
              <a:buChar char="•"/>
            </a:pPr>
            <a:endParaRPr lang="en-US" sz="1600" dirty="0">
              <a:effectLst/>
              <a:latin typeface="Arial" panose="020B0604020202020204" pitchFamily="34" charset="0"/>
              <a:cs typeface="Arial" panose="020B0604020202020204" pitchFamily="34" charset="0"/>
            </a:endParaRPr>
          </a:p>
          <a:p>
            <a:pPr fontAlgn="base"/>
            <a:r>
              <a:rPr lang="en-US" sz="1600" b="1" dirty="0">
                <a:solidFill>
                  <a:srgbClr val="009900"/>
                </a:solidFill>
                <a:effectLst/>
                <a:latin typeface="Arial" panose="020B0604020202020204" pitchFamily="34" charset="0"/>
                <a:cs typeface="Arial" panose="020B0604020202020204" pitchFamily="34" charset="0"/>
              </a:rPr>
              <a:t>The days of the internal combustion engine are numbered.</a:t>
            </a:r>
          </a:p>
          <a:p>
            <a:pPr fontAlgn="base"/>
            <a:r>
              <a:rPr lang="en-US" sz="1600" dirty="0">
                <a:effectLst/>
                <a:latin typeface="Arial" panose="020B0604020202020204" pitchFamily="34" charset="0"/>
                <a:cs typeface="Arial" panose="020B0604020202020204" pitchFamily="34" charset="0"/>
              </a:rPr>
              <a:t>General Motors said Thursday it would phase out petroleum-powered cars and trucks and sell only vehicles that have zero tailpipe emissions by 2035, a seismic shift by one of the world’s largest automakers that makes billions of dollars today from gas-guzzling </a:t>
            </a:r>
            <a:r>
              <a:rPr lang="en-US" dirty="0">
                <a:effectLst/>
                <a:latin typeface="nyt-imperial"/>
              </a:rPr>
              <a:t>pickup trucks and sport-utility vehicles.</a:t>
            </a:r>
          </a:p>
        </p:txBody>
      </p:sp>
    </p:spTree>
    <p:extLst>
      <p:ext uri="{BB962C8B-B14F-4D97-AF65-F5344CB8AC3E}">
        <p14:creationId xmlns:p14="http://schemas.microsoft.com/office/powerpoint/2010/main" val="34185700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284A3-4234-4FF0-A9C5-5E22C5C4B62A}"/>
              </a:ext>
            </a:extLst>
          </p:cNvPr>
          <p:cNvSpPr>
            <a:spLocks noGrp="1"/>
          </p:cNvSpPr>
          <p:nvPr>
            <p:ph type="title"/>
          </p:nvPr>
        </p:nvSpPr>
        <p:spPr>
          <a:xfrm>
            <a:off x="304800" y="166117"/>
            <a:ext cx="8229600" cy="792162"/>
          </a:xfrm>
        </p:spPr>
        <p:txBody>
          <a:bodyPr>
            <a:noAutofit/>
          </a:bodyPr>
          <a:lstStyle/>
          <a:p>
            <a:r>
              <a:rPr lang="en-US" sz="2800" b="1" dirty="0">
                <a:solidFill>
                  <a:srgbClr val="663300"/>
                </a:solidFill>
              </a:rPr>
              <a:t>Compare Emissions of Electric Vehicles to </a:t>
            </a:r>
            <a:br>
              <a:rPr lang="en-US" sz="2800" b="1" dirty="0">
                <a:solidFill>
                  <a:srgbClr val="663300"/>
                </a:solidFill>
              </a:rPr>
            </a:br>
            <a:r>
              <a:rPr lang="en-US" sz="2800" b="1" dirty="0">
                <a:solidFill>
                  <a:srgbClr val="663300"/>
                </a:solidFill>
              </a:rPr>
              <a:t>Gas and Diesel Vehicles. </a:t>
            </a:r>
          </a:p>
        </p:txBody>
      </p:sp>
      <p:sp>
        <p:nvSpPr>
          <p:cNvPr id="3" name="Slide Number Placeholder 2">
            <a:extLst>
              <a:ext uri="{FF2B5EF4-FFF2-40B4-BE49-F238E27FC236}">
                <a16:creationId xmlns:a16="http://schemas.microsoft.com/office/drawing/2014/main" id="{5E1F4BC4-5069-42CC-9DF3-5D6AE9E7E975}"/>
              </a:ext>
            </a:extLst>
          </p:cNvPr>
          <p:cNvSpPr>
            <a:spLocks noGrp="1"/>
          </p:cNvSpPr>
          <p:nvPr>
            <p:ph type="sldNum" sz="quarter" idx="12"/>
          </p:nvPr>
        </p:nvSpPr>
        <p:spPr/>
        <p:txBody>
          <a:bodyPr/>
          <a:lstStyle/>
          <a:p>
            <a:fld id="{188FE00A-D9E6-4738-A2B7-4BD91358FE28}" type="slidenum">
              <a:rPr lang="en-US" smtClean="0"/>
              <a:pPr/>
              <a:t>39</a:t>
            </a:fld>
            <a:endParaRPr lang="en-US" dirty="0"/>
          </a:p>
        </p:txBody>
      </p:sp>
      <p:pic>
        <p:nvPicPr>
          <p:cNvPr id="5" name="Picture 4">
            <a:extLst>
              <a:ext uri="{FF2B5EF4-FFF2-40B4-BE49-F238E27FC236}">
                <a16:creationId xmlns:a16="http://schemas.microsoft.com/office/drawing/2014/main" id="{3CF9FE97-9D0A-457A-A9F2-D333F872D68F}"/>
              </a:ext>
            </a:extLst>
          </p:cNvPr>
          <p:cNvPicPr>
            <a:picLocks noChangeAspect="1"/>
          </p:cNvPicPr>
          <p:nvPr/>
        </p:nvPicPr>
        <p:blipFill>
          <a:blip r:embed="rId2"/>
          <a:stretch>
            <a:fillRect/>
          </a:stretch>
        </p:blipFill>
        <p:spPr>
          <a:xfrm>
            <a:off x="1600200" y="1046536"/>
            <a:ext cx="5638800" cy="5160558"/>
          </a:xfrm>
          <a:prstGeom prst="rect">
            <a:avLst/>
          </a:prstGeom>
        </p:spPr>
      </p:pic>
      <p:sp>
        <p:nvSpPr>
          <p:cNvPr id="7" name="TextBox 6">
            <a:extLst>
              <a:ext uri="{FF2B5EF4-FFF2-40B4-BE49-F238E27FC236}">
                <a16:creationId xmlns:a16="http://schemas.microsoft.com/office/drawing/2014/main" id="{E5EE8B5B-E97E-44DC-9671-EC6FA8969B40}"/>
              </a:ext>
            </a:extLst>
          </p:cNvPr>
          <p:cNvSpPr txBox="1"/>
          <p:nvPr/>
        </p:nvSpPr>
        <p:spPr>
          <a:xfrm>
            <a:off x="323295" y="6417349"/>
            <a:ext cx="7543800" cy="415498"/>
          </a:xfrm>
          <a:prstGeom prst="rect">
            <a:avLst/>
          </a:prstGeom>
          <a:noFill/>
        </p:spPr>
        <p:txBody>
          <a:bodyPr wrap="square">
            <a:spAutoFit/>
          </a:bodyPr>
          <a:lstStyle/>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050" dirty="0">
                <a:effectLst/>
                <a:latin typeface="Garamond" panose="02020404030301010803" pitchFamily="18" charset="0"/>
                <a:ea typeface="Times New Roman" panose="02020603050405020304" pitchFamily="18" charset="0"/>
                <a:cs typeface="Garamond" panose="02020404030301010803" pitchFamily="18" charset="0"/>
              </a:rPr>
              <a:t>"A Comparison of Carbon Dioxide Emissions from Electric Vehicles to Emissions from Internal Combustion Vehicles" Dan Berger, Andy Jorgensen, Journal of Chemical Education, DOI 10.1021/acs.jchemed.5b00125, July, 2015</a:t>
            </a:r>
            <a:endParaRPr lang="en-US" sz="1050" dirty="0">
              <a:effectLst/>
              <a:latin typeface="Times"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3614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48B865F-695F-4D87-9262-8ACA77B0F153}"/>
              </a:ext>
            </a:extLst>
          </p:cNvPr>
          <p:cNvSpPr>
            <a:spLocks noGrp="1"/>
          </p:cNvSpPr>
          <p:nvPr>
            <p:ph type="title"/>
          </p:nvPr>
        </p:nvSpPr>
        <p:spPr>
          <a:xfrm>
            <a:off x="494272" y="136525"/>
            <a:ext cx="8229600" cy="792162"/>
          </a:xfrm>
        </p:spPr>
        <p:txBody>
          <a:bodyPr>
            <a:normAutofit/>
          </a:bodyPr>
          <a:lstStyle/>
          <a:p>
            <a:r>
              <a:rPr lang="en-US" sz="3600" b="1" dirty="0">
                <a:solidFill>
                  <a:srgbClr val="663300"/>
                </a:solidFill>
              </a:rPr>
              <a:t>     In the News Early in 2021:</a:t>
            </a:r>
          </a:p>
        </p:txBody>
      </p:sp>
      <p:sp>
        <p:nvSpPr>
          <p:cNvPr id="3" name="Slide Number Placeholder 2">
            <a:extLst>
              <a:ext uri="{FF2B5EF4-FFF2-40B4-BE49-F238E27FC236}">
                <a16:creationId xmlns:a16="http://schemas.microsoft.com/office/drawing/2014/main" id="{6D7908E9-A340-435E-8938-111AC56D8B2E}"/>
              </a:ext>
            </a:extLst>
          </p:cNvPr>
          <p:cNvSpPr>
            <a:spLocks noGrp="1"/>
          </p:cNvSpPr>
          <p:nvPr>
            <p:ph type="sldNum" sz="quarter" idx="12"/>
          </p:nvPr>
        </p:nvSpPr>
        <p:spPr/>
        <p:txBody>
          <a:bodyPr/>
          <a:lstStyle/>
          <a:p>
            <a:fld id="{188FE00A-D9E6-4738-A2B7-4BD91358FE28}" type="slidenum">
              <a:rPr lang="en-US" smtClean="0"/>
              <a:pPr/>
              <a:t>40</a:t>
            </a:fld>
            <a:endParaRPr lang="en-US" dirty="0"/>
          </a:p>
        </p:txBody>
      </p:sp>
      <p:pic>
        <p:nvPicPr>
          <p:cNvPr id="4" name="Picture 3">
            <a:extLst>
              <a:ext uri="{FF2B5EF4-FFF2-40B4-BE49-F238E27FC236}">
                <a16:creationId xmlns:a16="http://schemas.microsoft.com/office/drawing/2014/main" id="{2C6F9C32-611A-4DD7-A41B-22540114FB57}"/>
              </a:ext>
            </a:extLst>
          </p:cNvPr>
          <p:cNvPicPr>
            <a:picLocks noChangeAspect="1"/>
          </p:cNvPicPr>
          <p:nvPr/>
        </p:nvPicPr>
        <p:blipFill>
          <a:blip r:embed="rId2"/>
          <a:stretch>
            <a:fillRect/>
          </a:stretch>
        </p:blipFill>
        <p:spPr>
          <a:xfrm>
            <a:off x="147886" y="474793"/>
            <a:ext cx="2138114" cy="573772"/>
          </a:xfrm>
          <a:prstGeom prst="rect">
            <a:avLst/>
          </a:prstGeom>
        </p:spPr>
      </p:pic>
      <p:pic>
        <p:nvPicPr>
          <p:cNvPr id="10" name="Picture 9">
            <a:extLst>
              <a:ext uri="{FF2B5EF4-FFF2-40B4-BE49-F238E27FC236}">
                <a16:creationId xmlns:a16="http://schemas.microsoft.com/office/drawing/2014/main" id="{B257616B-29C6-49AC-8838-9FC9B696E680}"/>
              </a:ext>
            </a:extLst>
          </p:cNvPr>
          <p:cNvPicPr>
            <a:picLocks noChangeAspect="1"/>
          </p:cNvPicPr>
          <p:nvPr/>
        </p:nvPicPr>
        <p:blipFill>
          <a:blip r:embed="rId3"/>
          <a:stretch>
            <a:fillRect/>
          </a:stretch>
        </p:blipFill>
        <p:spPr>
          <a:xfrm>
            <a:off x="147886" y="1086295"/>
            <a:ext cx="5929631" cy="1656905"/>
          </a:xfrm>
          <a:prstGeom prst="rect">
            <a:avLst/>
          </a:prstGeom>
        </p:spPr>
      </p:pic>
      <p:pic>
        <p:nvPicPr>
          <p:cNvPr id="13" name="Picture 12">
            <a:extLst>
              <a:ext uri="{FF2B5EF4-FFF2-40B4-BE49-F238E27FC236}">
                <a16:creationId xmlns:a16="http://schemas.microsoft.com/office/drawing/2014/main" id="{C7367CA8-6B82-4C81-AC33-0C1ED1E22E8D}"/>
              </a:ext>
            </a:extLst>
          </p:cNvPr>
          <p:cNvPicPr>
            <a:picLocks noChangeAspect="1"/>
          </p:cNvPicPr>
          <p:nvPr/>
        </p:nvPicPr>
        <p:blipFill>
          <a:blip r:embed="rId4"/>
          <a:stretch>
            <a:fillRect/>
          </a:stretch>
        </p:blipFill>
        <p:spPr>
          <a:xfrm>
            <a:off x="304799" y="3050506"/>
            <a:ext cx="7979365" cy="2359693"/>
          </a:xfrm>
          <a:prstGeom prst="rect">
            <a:avLst/>
          </a:prstGeom>
        </p:spPr>
      </p:pic>
      <p:sp>
        <p:nvSpPr>
          <p:cNvPr id="9" name="TextBox 8">
            <a:extLst>
              <a:ext uri="{FF2B5EF4-FFF2-40B4-BE49-F238E27FC236}">
                <a16:creationId xmlns:a16="http://schemas.microsoft.com/office/drawing/2014/main" id="{E9F41B47-F8C1-4589-BC7C-26A2FB2D6B9E}"/>
              </a:ext>
            </a:extLst>
          </p:cNvPr>
          <p:cNvSpPr txBox="1"/>
          <p:nvPr/>
        </p:nvSpPr>
        <p:spPr>
          <a:xfrm>
            <a:off x="1752600" y="6348692"/>
            <a:ext cx="5867400" cy="461665"/>
          </a:xfrm>
          <a:prstGeom prst="rect">
            <a:avLst/>
          </a:prstGeom>
          <a:noFill/>
        </p:spPr>
        <p:txBody>
          <a:bodyPr wrap="square">
            <a:spAutoFit/>
          </a:bodyPr>
          <a:lstStyle/>
          <a:p>
            <a:r>
              <a:rPr lang="en-US" sz="1200" dirty="0"/>
              <a:t>https://www.npr.org/2021/04/22/989491975/at-climate-summit-biden-stresses-u-s-commitment-and-economic-opportunity</a:t>
            </a:r>
          </a:p>
        </p:txBody>
      </p:sp>
      <p:sp>
        <p:nvSpPr>
          <p:cNvPr id="5" name="TextBox 4">
            <a:extLst>
              <a:ext uri="{FF2B5EF4-FFF2-40B4-BE49-F238E27FC236}">
                <a16:creationId xmlns:a16="http://schemas.microsoft.com/office/drawing/2014/main" id="{C55EA40C-70C2-452E-9B9A-05F9A980EAE2}"/>
              </a:ext>
            </a:extLst>
          </p:cNvPr>
          <p:cNvSpPr txBox="1"/>
          <p:nvPr/>
        </p:nvSpPr>
        <p:spPr>
          <a:xfrm>
            <a:off x="609600" y="5672029"/>
            <a:ext cx="7010400" cy="646331"/>
          </a:xfrm>
          <a:prstGeom prst="rect">
            <a:avLst/>
          </a:prstGeom>
          <a:noFill/>
        </p:spPr>
        <p:txBody>
          <a:bodyPr wrap="square" rtlCol="0">
            <a:spAutoFit/>
          </a:bodyPr>
          <a:lstStyle/>
          <a:p>
            <a:r>
              <a:rPr lang="en-US" b="1" i="1" dirty="0">
                <a:solidFill>
                  <a:srgbClr val="0000FF"/>
                </a:solidFill>
              </a:rPr>
              <a:t>From another source: Through 2020 the drop has been about 25%, but some of that was due to the temporary COVID effect.</a:t>
            </a:r>
          </a:p>
        </p:txBody>
      </p:sp>
    </p:spTree>
    <p:extLst>
      <p:ext uri="{BB962C8B-B14F-4D97-AF65-F5344CB8AC3E}">
        <p14:creationId xmlns:p14="http://schemas.microsoft.com/office/powerpoint/2010/main" val="925257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6F17DD-B369-48F9-A48F-D49E06D77505}"/>
              </a:ext>
            </a:extLst>
          </p:cNvPr>
          <p:cNvSpPr>
            <a:spLocks noGrp="1"/>
          </p:cNvSpPr>
          <p:nvPr>
            <p:ph type="title"/>
          </p:nvPr>
        </p:nvSpPr>
        <p:spPr>
          <a:xfrm>
            <a:off x="448733" y="609600"/>
            <a:ext cx="8229600" cy="1143000"/>
          </a:xfrm>
        </p:spPr>
        <p:txBody>
          <a:bodyPr>
            <a:normAutofit/>
          </a:bodyPr>
          <a:lstStyle/>
          <a:p>
            <a:r>
              <a:rPr lang="en-US" sz="4800" b="1" dirty="0"/>
              <a:t>Best Possible First Step….</a:t>
            </a:r>
          </a:p>
        </p:txBody>
      </p:sp>
      <p:sp>
        <p:nvSpPr>
          <p:cNvPr id="4" name="Slide Number Placeholder 3">
            <a:extLst>
              <a:ext uri="{FF2B5EF4-FFF2-40B4-BE49-F238E27FC236}">
                <a16:creationId xmlns:a16="http://schemas.microsoft.com/office/drawing/2014/main" id="{2A052F7B-0ED9-4C08-95B0-3CB9A1628228}"/>
              </a:ext>
            </a:extLst>
          </p:cNvPr>
          <p:cNvSpPr>
            <a:spLocks noGrp="1"/>
          </p:cNvSpPr>
          <p:nvPr>
            <p:ph type="sldNum" sz="quarter" idx="12"/>
          </p:nvPr>
        </p:nvSpPr>
        <p:spPr/>
        <p:txBody>
          <a:bodyPr/>
          <a:lstStyle/>
          <a:p>
            <a:fld id="{188FE00A-D9E6-4738-A2B7-4BD91358FE28}" type="slidenum">
              <a:rPr lang="en-US" smtClean="0"/>
              <a:pPr/>
              <a:t>41</a:t>
            </a:fld>
            <a:endParaRPr lang="en-US" dirty="0"/>
          </a:p>
        </p:txBody>
      </p:sp>
      <p:sp>
        <p:nvSpPr>
          <p:cNvPr id="6" name="TextBox 5">
            <a:extLst>
              <a:ext uri="{FF2B5EF4-FFF2-40B4-BE49-F238E27FC236}">
                <a16:creationId xmlns:a16="http://schemas.microsoft.com/office/drawing/2014/main" id="{24E3BBE7-0854-4752-8C6A-58502EC03558}"/>
              </a:ext>
            </a:extLst>
          </p:cNvPr>
          <p:cNvSpPr txBox="1"/>
          <p:nvPr/>
        </p:nvSpPr>
        <p:spPr>
          <a:xfrm>
            <a:off x="2057400" y="2499541"/>
            <a:ext cx="5410200" cy="923330"/>
          </a:xfrm>
          <a:prstGeom prst="rect">
            <a:avLst/>
          </a:prstGeom>
          <a:noFill/>
        </p:spPr>
        <p:txBody>
          <a:bodyPr wrap="square" rtlCol="0">
            <a:spAutoFit/>
          </a:bodyPr>
          <a:lstStyle/>
          <a:p>
            <a:r>
              <a:rPr lang="en-US" sz="5400" b="1" dirty="0">
                <a:solidFill>
                  <a:srgbClr val="00CC00"/>
                </a:solidFill>
              </a:rPr>
              <a:t>Don’t Waste!!!!</a:t>
            </a:r>
          </a:p>
        </p:txBody>
      </p:sp>
    </p:spTree>
    <p:extLst>
      <p:ext uri="{BB962C8B-B14F-4D97-AF65-F5344CB8AC3E}">
        <p14:creationId xmlns:p14="http://schemas.microsoft.com/office/powerpoint/2010/main" val="38311756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CC33D62-AB2B-452E-8A87-E332A160D860}"/>
              </a:ext>
            </a:extLst>
          </p:cNvPr>
          <p:cNvSpPr>
            <a:spLocks noGrp="1"/>
          </p:cNvSpPr>
          <p:nvPr>
            <p:ph type="title"/>
          </p:nvPr>
        </p:nvSpPr>
        <p:spPr>
          <a:xfrm>
            <a:off x="1295400" y="274638"/>
            <a:ext cx="6400800" cy="639762"/>
          </a:xfrm>
        </p:spPr>
        <p:txBody>
          <a:bodyPr>
            <a:normAutofit fontScale="90000"/>
          </a:bodyPr>
          <a:lstStyle/>
          <a:p>
            <a:r>
              <a:rPr lang="en-US" sz="3600" b="1" dirty="0">
                <a:solidFill>
                  <a:srgbClr val="009900"/>
                </a:solidFill>
              </a:rPr>
              <a:t>Opinions on Climate Change After Hearing the Facts</a:t>
            </a:r>
          </a:p>
        </p:txBody>
      </p:sp>
      <p:sp>
        <p:nvSpPr>
          <p:cNvPr id="4" name="Slide Number Placeholder 3">
            <a:extLst>
              <a:ext uri="{FF2B5EF4-FFF2-40B4-BE49-F238E27FC236}">
                <a16:creationId xmlns:a16="http://schemas.microsoft.com/office/drawing/2014/main" id="{5615F42A-15EF-4233-97AD-835470E3D3D4}"/>
              </a:ext>
            </a:extLst>
          </p:cNvPr>
          <p:cNvSpPr>
            <a:spLocks noGrp="1"/>
          </p:cNvSpPr>
          <p:nvPr>
            <p:ph type="sldNum" sz="quarter" idx="12"/>
          </p:nvPr>
        </p:nvSpPr>
        <p:spPr/>
        <p:txBody>
          <a:bodyPr/>
          <a:lstStyle/>
          <a:p>
            <a:fld id="{188FE00A-D9E6-4738-A2B7-4BD91358FE28}" type="slidenum">
              <a:rPr lang="en-US" smtClean="0"/>
              <a:pPr/>
              <a:t>42</a:t>
            </a:fld>
            <a:endParaRPr lang="en-US" dirty="0"/>
          </a:p>
        </p:txBody>
      </p:sp>
      <p:graphicFrame>
        <p:nvGraphicFramePr>
          <p:cNvPr id="5" name="Chart 4">
            <a:extLst>
              <a:ext uri="{FF2B5EF4-FFF2-40B4-BE49-F238E27FC236}">
                <a16:creationId xmlns:a16="http://schemas.microsoft.com/office/drawing/2014/main" id="{28B3A37F-F0E0-432C-87B1-0A897F967A58}"/>
              </a:ext>
            </a:extLst>
          </p:cNvPr>
          <p:cNvGraphicFramePr>
            <a:graphicFrameLocks/>
          </p:cNvGraphicFramePr>
          <p:nvPr>
            <p:extLst>
              <p:ext uri="{D42A27DB-BD31-4B8C-83A1-F6EECF244321}">
                <p14:modId xmlns:p14="http://schemas.microsoft.com/office/powerpoint/2010/main" val="2367703973"/>
              </p:ext>
            </p:extLst>
          </p:nvPr>
        </p:nvGraphicFramePr>
        <p:xfrm>
          <a:off x="381000" y="735012"/>
          <a:ext cx="8610600" cy="551338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4509267F-E592-4BCF-8EBA-5BF971C2F95D}"/>
              </a:ext>
            </a:extLst>
          </p:cNvPr>
          <p:cNvSpPr txBox="1"/>
          <p:nvPr/>
        </p:nvSpPr>
        <p:spPr>
          <a:xfrm>
            <a:off x="2737756" y="6143852"/>
            <a:ext cx="5263243" cy="461665"/>
          </a:xfrm>
          <a:prstGeom prst="rect">
            <a:avLst/>
          </a:prstGeom>
          <a:noFill/>
        </p:spPr>
        <p:txBody>
          <a:bodyPr wrap="square" rtlCol="0">
            <a:spAutoFit/>
          </a:bodyPr>
          <a:lstStyle/>
          <a:p>
            <a:r>
              <a:rPr lang="en-US" sz="2400" b="1" dirty="0">
                <a:solidFill>
                  <a:srgbClr val="009900"/>
                </a:solidFill>
              </a:rPr>
              <a:t>108 Presentations:   </a:t>
            </a:r>
            <a:r>
              <a:rPr lang="en-US" sz="2400" b="1" dirty="0">
                <a:solidFill>
                  <a:srgbClr val="0033CC"/>
                </a:solidFill>
              </a:rPr>
              <a:t>N=5,248   </a:t>
            </a:r>
            <a:r>
              <a:rPr lang="en-US" sz="2400" b="1" dirty="0">
                <a:solidFill>
                  <a:srgbClr val="FF0000"/>
                </a:solidFill>
              </a:rPr>
              <a:t>N=5,082</a:t>
            </a:r>
          </a:p>
        </p:txBody>
      </p:sp>
      <p:sp>
        <p:nvSpPr>
          <p:cNvPr id="2" name="TextBox 1">
            <a:extLst>
              <a:ext uri="{FF2B5EF4-FFF2-40B4-BE49-F238E27FC236}">
                <a16:creationId xmlns:a16="http://schemas.microsoft.com/office/drawing/2014/main" id="{B9E05D99-CE75-411A-B82E-3F613EA9186B}"/>
              </a:ext>
            </a:extLst>
          </p:cNvPr>
          <p:cNvSpPr txBox="1"/>
          <p:nvPr/>
        </p:nvSpPr>
        <p:spPr>
          <a:xfrm>
            <a:off x="7239000" y="2935068"/>
            <a:ext cx="1447800" cy="646331"/>
          </a:xfrm>
          <a:prstGeom prst="rect">
            <a:avLst/>
          </a:prstGeom>
          <a:noFill/>
        </p:spPr>
        <p:txBody>
          <a:bodyPr wrap="square" rtlCol="0">
            <a:spAutoFit/>
          </a:bodyPr>
          <a:lstStyle/>
          <a:p>
            <a:r>
              <a:rPr lang="en-US" b="1" dirty="0">
                <a:solidFill>
                  <a:srgbClr val="009900"/>
                </a:solidFill>
              </a:rPr>
              <a:t>743 increase</a:t>
            </a:r>
          </a:p>
          <a:p>
            <a:r>
              <a:rPr lang="en-US" b="1" dirty="0">
                <a:solidFill>
                  <a:srgbClr val="009900"/>
                </a:solidFill>
              </a:rPr>
              <a:t>+16.7%</a:t>
            </a:r>
          </a:p>
        </p:txBody>
      </p:sp>
    </p:spTree>
    <p:extLst>
      <p:ext uri="{BB962C8B-B14F-4D97-AF65-F5344CB8AC3E}">
        <p14:creationId xmlns:p14="http://schemas.microsoft.com/office/powerpoint/2010/main" val="28828027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88FE00A-D9E6-4738-A2B7-4BD91358FE28}" type="slidenum">
              <a:rPr lang="en-US" smtClean="0"/>
              <a:pPr/>
              <a:t>43</a:t>
            </a:fld>
            <a:endParaRPr lang="en-US" dirty="0"/>
          </a:p>
        </p:txBody>
      </p:sp>
      <p:graphicFrame>
        <p:nvGraphicFramePr>
          <p:cNvPr id="4" name="Chart 3"/>
          <p:cNvGraphicFramePr/>
          <p:nvPr/>
        </p:nvGraphicFramePr>
        <p:xfrm>
          <a:off x="381000" y="1295400"/>
          <a:ext cx="82296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28600" y="457200"/>
            <a:ext cx="8534400" cy="646331"/>
          </a:xfrm>
          <a:prstGeom prst="rect">
            <a:avLst/>
          </a:prstGeom>
          <a:noFill/>
        </p:spPr>
        <p:txBody>
          <a:bodyPr wrap="square" rtlCol="0">
            <a:spAutoFit/>
          </a:bodyPr>
          <a:lstStyle/>
          <a:p>
            <a:r>
              <a:rPr lang="en-US" sz="3600" b="1" dirty="0">
                <a:solidFill>
                  <a:srgbClr val="663300"/>
                </a:solidFill>
                <a:latin typeface="+mj-lt"/>
              </a:rPr>
              <a:t>Are You Willing to Reduce Your Emissions?</a:t>
            </a:r>
          </a:p>
        </p:txBody>
      </p:sp>
      <p:graphicFrame>
        <p:nvGraphicFramePr>
          <p:cNvPr id="8" name="Chart 7">
            <a:extLst>
              <a:ext uri="{FF2B5EF4-FFF2-40B4-BE49-F238E27FC236}">
                <a16:creationId xmlns:a16="http://schemas.microsoft.com/office/drawing/2014/main" id="{80BC5D90-3D70-4445-AF04-7F0B405C4907}"/>
              </a:ext>
            </a:extLst>
          </p:cNvPr>
          <p:cNvGraphicFramePr>
            <a:graphicFrameLocks/>
          </p:cNvGraphicFramePr>
          <p:nvPr>
            <p:extLst>
              <p:ext uri="{D42A27DB-BD31-4B8C-83A1-F6EECF244321}">
                <p14:modId xmlns:p14="http://schemas.microsoft.com/office/powerpoint/2010/main" val="1531850276"/>
              </p:ext>
            </p:extLst>
          </p:nvPr>
        </p:nvGraphicFramePr>
        <p:xfrm>
          <a:off x="533400" y="1371600"/>
          <a:ext cx="7924800" cy="45720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B778CA89-2F1E-45B8-8243-1CC1B85BDC98}"/>
              </a:ext>
            </a:extLst>
          </p:cNvPr>
          <p:cNvSpPr txBox="1"/>
          <p:nvPr/>
        </p:nvSpPr>
        <p:spPr>
          <a:xfrm>
            <a:off x="3848100" y="6169967"/>
            <a:ext cx="1447800" cy="400110"/>
          </a:xfrm>
          <a:prstGeom prst="rect">
            <a:avLst/>
          </a:prstGeom>
          <a:noFill/>
        </p:spPr>
        <p:txBody>
          <a:bodyPr wrap="square" rtlCol="0">
            <a:spAutoFit/>
          </a:bodyPr>
          <a:lstStyle/>
          <a:p>
            <a:r>
              <a:rPr lang="en-US" sz="2000" b="1" dirty="0">
                <a:solidFill>
                  <a:srgbClr val="009900"/>
                </a:solidFill>
              </a:rPr>
              <a:t>N=5,500</a:t>
            </a:r>
          </a:p>
        </p:txBody>
      </p:sp>
      <p:sp>
        <p:nvSpPr>
          <p:cNvPr id="2" name="TextBox 1">
            <a:extLst>
              <a:ext uri="{FF2B5EF4-FFF2-40B4-BE49-F238E27FC236}">
                <a16:creationId xmlns:a16="http://schemas.microsoft.com/office/drawing/2014/main" id="{265C68D3-B723-4523-965C-28A698E24719}"/>
              </a:ext>
            </a:extLst>
          </p:cNvPr>
          <p:cNvSpPr txBox="1"/>
          <p:nvPr/>
        </p:nvSpPr>
        <p:spPr>
          <a:xfrm>
            <a:off x="7391400" y="1676400"/>
            <a:ext cx="1600200" cy="2246769"/>
          </a:xfrm>
          <a:prstGeom prst="rect">
            <a:avLst/>
          </a:prstGeom>
          <a:noFill/>
        </p:spPr>
        <p:txBody>
          <a:bodyPr wrap="square" rtlCol="0">
            <a:spAutoFit/>
          </a:bodyPr>
          <a:lstStyle/>
          <a:p>
            <a:r>
              <a:rPr lang="en-US" sz="2000" b="1" dirty="0">
                <a:solidFill>
                  <a:srgbClr val="FF0000"/>
                </a:solidFill>
              </a:rPr>
              <a:t>About 75% committed to make a change in their lives – so over 4,000 people.</a:t>
            </a:r>
          </a:p>
        </p:txBody>
      </p:sp>
    </p:spTree>
    <p:custDataLst>
      <p:tags r:id="rId1"/>
    </p:custDataLst>
    <p:extLst>
      <p:ext uri="{BB962C8B-B14F-4D97-AF65-F5344CB8AC3E}">
        <p14:creationId xmlns:p14="http://schemas.microsoft.com/office/powerpoint/2010/main" val="26558117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715962"/>
          </a:xfrm>
        </p:spPr>
        <p:txBody>
          <a:bodyPr>
            <a:normAutofit/>
          </a:bodyPr>
          <a:lstStyle/>
          <a:p>
            <a:r>
              <a:rPr lang="en-US" sz="3600" b="1" dirty="0">
                <a:solidFill>
                  <a:srgbClr val="009900"/>
                </a:solidFill>
              </a:rPr>
              <a:t>What Else Can You Do?</a:t>
            </a:r>
          </a:p>
        </p:txBody>
      </p:sp>
      <p:sp>
        <p:nvSpPr>
          <p:cNvPr id="4" name="Slide Number Placeholder 3"/>
          <p:cNvSpPr>
            <a:spLocks noGrp="1"/>
          </p:cNvSpPr>
          <p:nvPr>
            <p:ph type="sldNum" sz="quarter" idx="12"/>
          </p:nvPr>
        </p:nvSpPr>
        <p:spPr/>
        <p:txBody>
          <a:bodyPr/>
          <a:lstStyle/>
          <a:p>
            <a:fld id="{188FE00A-D9E6-4738-A2B7-4BD91358FE28}" type="slidenum">
              <a:rPr lang="en-US" smtClean="0"/>
              <a:pPr/>
              <a:t>44</a:t>
            </a:fld>
            <a:endParaRPr lang="en-US" dirty="0"/>
          </a:p>
        </p:txBody>
      </p:sp>
      <p:sp>
        <p:nvSpPr>
          <p:cNvPr id="5" name="TextBox 4"/>
          <p:cNvSpPr txBox="1"/>
          <p:nvPr/>
        </p:nvSpPr>
        <p:spPr>
          <a:xfrm>
            <a:off x="1526701" y="763853"/>
            <a:ext cx="7162800" cy="523220"/>
          </a:xfrm>
          <a:prstGeom prst="rect">
            <a:avLst/>
          </a:prstGeom>
          <a:noFill/>
        </p:spPr>
        <p:txBody>
          <a:bodyPr wrap="square" rtlCol="0">
            <a:spAutoFit/>
          </a:bodyPr>
          <a:lstStyle/>
          <a:p>
            <a:r>
              <a:rPr lang="en-US" sz="2800" b="1" dirty="0">
                <a:solidFill>
                  <a:srgbClr val="0000FF"/>
                </a:solidFill>
              </a:rPr>
              <a:t>Tell your friends and family members!</a:t>
            </a:r>
          </a:p>
        </p:txBody>
      </p:sp>
      <p:pic>
        <p:nvPicPr>
          <p:cNvPr id="7" name="Picture 6">
            <a:extLst>
              <a:ext uri="{FF2B5EF4-FFF2-40B4-BE49-F238E27FC236}">
                <a16:creationId xmlns:a16="http://schemas.microsoft.com/office/drawing/2014/main" id="{28BA13C8-C6F0-4E49-B113-8F6DDA5DCE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6701" y="1828800"/>
            <a:ext cx="6136970" cy="4717710"/>
          </a:xfrm>
          <a:prstGeom prst="rect">
            <a:avLst/>
          </a:prstGeom>
        </p:spPr>
      </p:pic>
      <p:sp>
        <p:nvSpPr>
          <p:cNvPr id="8" name="TextBox 7">
            <a:extLst>
              <a:ext uri="{FF2B5EF4-FFF2-40B4-BE49-F238E27FC236}">
                <a16:creationId xmlns:a16="http://schemas.microsoft.com/office/drawing/2014/main" id="{79CAB611-B029-4ACB-AB78-83F0DECA39A4}"/>
              </a:ext>
            </a:extLst>
          </p:cNvPr>
          <p:cNvSpPr txBox="1"/>
          <p:nvPr/>
        </p:nvSpPr>
        <p:spPr>
          <a:xfrm>
            <a:off x="1244353" y="1200428"/>
            <a:ext cx="6655293" cy="523220"/>
          </a:xfrm>
          <a:prstGeom prst="rect">
            <a:avLst/>
          </a:prstGeom>
          <a:noFill/>
        </p:spPr>
        <p:txBody>
          <a:bodyPr wrap="square" rtlCol="0">
            <a:spAutoFit/>
          </a:bodyPr>
          <a:lstStyle/>
          <a:p>
            <a:r>
              <a:rPr lang="en-US" sz="2800" b="1" dirty="0">
                <a:solidFill>
                  <a:srgbClr val="FF0000"/>
                </a:solidFill>
              </a:rPr>
              <a:t>The next generations need us to respond.</a:t>
            </a:r>
          </a:p>
        </p:txBody>
      </p:sp>
    </p:spTree>
    <p:extLst>
      <p:ext uri="{BB962C8B-B14F-4D97-AF65-F5344CB8AC3E}">
        <p14:creationId xmlns:p14="http://schemas.microsoft.com/office/powerpoint/2010/main" val="33023504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882" y="157958"/>
            <a:ext cx="8229600" cy="868362"/>
          </a:xfrm>
        </p:spPr>
        <p:txBody>
          <a:bodyPr>
            <a:normAutofit/>
          </a:bodyPr>
          <a:lstStyle/>
          <a:p>
            <a:r>
              <a:rPr lang="en-US" sz="3600" b="1" dirty="0">
                <a:solidFill>
                  <a:srgbClr val="663300"/>
                </a:solidFill>
              </a:rPr>
              <a:t>Web Resource on Climate Change</a:t>
            </a:r>
          </a:p>
        </p:txBody>
      </p:sp>
      <p:sp>
        <p:nvSpPr>
          <p:cNvPr id="3" name="Slide Number Placeholder 2"/>
          <p:cNvSpPr>
            <a:spLocks noGrp="1"/>
          </p:cNvSpPr>
          <p:nvPr>
            <p:ph type="sldNum" sz="quarter" idx="12"/>
          </p:nvPr>
        </p:nvSpPr>
        <p:spPr/>
        <p:txBody>
          <a:bodyPr/>
          <a:lstStyle/>
          <a:p>
            <a:fld id="{188FE00A-D9E6-4738-A2B7-4BD91358FE28}" type="slidenum">
              <a:rPr lang="en-US" smtClean="0"/>
              <a:pPr/>
              <a:t>45</a:t>
            </a:fld>
            <a:endParaRPr lang="en-US" dirty="0"/>
          </a:p>
        </p:txBody>
      </p:sp>
      <p:sp>
        <p:nvSpPr>
          <p:cNvPr id="6" name="TextBox 5"/>
          <p:cNvSpPr txBox="1"/>
          <p:nvPr/>
        </p:nvSpPr>
        <p:spPr>
          <a:xfrm>
            <a:off x="245918" y="6137237"/>
            <a:ext cx="8440882" cy="369332"/>
          </a:xfrm>
          <a:prstGeom prst="rect">
            <a:avLst/>
          </a:prstGeom>
          <a:noFill/>
        </p:spPr>
        <p:txBody>
          <a:bodyPr wrap="square" rtlCol="0">
            <a:spAutoFit/>
          </a:bodyPr>
          <a:lstStyle/>
          <a:p>
            <a:r>
              <a:rPr lang="en-US" b="1" dirty="0"/>
              <a:t>*http://camelclimatechange.org/index.html</a:t>
            </a:r>
          </a:p>
        </p:txBody>
      </p:sp>
      <p:pic>
        <p:nvPicPr>
          <p:cNvPr id="9" name="Picture 8"/>
          <p:cNvPicPr>
            <a:picLocks noChangeAspect="1"/>
          </p:cNvPicPr>
          <p:nvPr/>
        </p:nvPicPr>
        <p:blipFill>
          <a:blip r:embed="rId2"/>
          <a:stretch>
            <a:fillRect/>
          </a:stretch>
        </p:blipFill>
        <p:spPr>
          <a:xfrm>
            <a:off x="232064" y="1026320"/>
            <a:ext cx="7848600" cy="1359167"/>
          </a:xfrm>
          <a:prstGeom prst="rect">
            <a:avLst/>
          </a:prstGeom>
        </p:spPr>
      </p:pic>
      <p:pic>
        <p:nvPicPr>
          <p:cNvPr id="10" name="Picture 9"/>
          <p:cNvPicPr>
            <a:picLocks noChangeAspect="1"/>
          </p:cNvPicPr>
          <p:nvPr/>
        </p:nvPicPr>
        <p:blipFill>
          <a:blip r:embed="rId3"/>
          <a:stretch>
            <a:fillRect/>
          </a:stretch>
        </p:blipFill>
        <p:spPr>
          <a:xfrm>
            <a:off x="76200" y="2514600"/>
            <a:ext cx="5353050" cy="3209925"/>
          </a:xfrm>
          <a:prstGeom prst="rect">
            <a:avLst/>
          </a:prstGeom>
        </p:spPr>
      </p:pic>
      <p:pic>
        <p:nvPicPr>
          <p:cNvPr id="11" name="Picture 10"/>
          <p:cNvPicPr>
            <a:picLocks noChangeAspect="1"/>
          </p:cNvPicPr>
          <p:nvPr/>
        </p:nvPicPr>
        <p:blipFill>
          <a:blip r:embed="rId4"/>
          <a:stretch>
            <a:fillRect/>
          </a:stretch>
        </p:blipFill>
        <p:spPr>
          <a:xfrm>
            <a:off x="5534891" y="2762750"/>
            <a:ext cx="3581400" cy="3143250"/>
          </a:xfrm>
          <a:prstGeom prst="rect">
            <a:avLst/>
          </a:prstGeom>
        </p:spPr>
      </p:pic>
    </p:spTree>
    <p:extLst>
      <p:ext uri="{BB962C8B-B14F-4D97-AF65-F5344CB8AC3E}">
        <p14:creationId xmlns:p14="http://schemas.microsoft.com/office/powerpoint/2010/main" val="22066111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8915400" cy="5562600"/>
          </a:xfrm>
        </p:spPr>
        <p:txBody>
          <a:bodyPr>
            <a:normAutofit/>
          </a:bodyPr>
          <a:lstStyle/>
          <a:p>
            <a:r>
              <a:rPr lang="en-US" sz="3200" b="1" u="sng" dirty="0">
                <a:solidFill>
                  <a:srgbClr val="663300"/>
                </a:solidFill>
              </a:rPr>
              <a:t>Acknowledgments</a:t>
            </a:r>
            <a:br>
              <a:rPr lang="en-US" sz="2000" b="1" u="sng" dirty="0"/>
            </a:br>
            <a:br>
              <a:rPr lang="en-US" sz="2000" b="1" u="sng" dirty="0"/>
            </a:br>
            <a:r>
              <a:rPr lang="en-US" sz="2400" b="1" dirty="0"/>
              <a:t>NASA for support under Global Climate Change Education </a:t>
            </a:r>
            <a:br>
              <a:rPr lang="en-US" sz="2000" dirty="0"/>
            </a:br>
            <a:r>
              <a:rPr lang="en-US" sz="1600" dirty="0"/>
              <a:t>Award# NNX09AL64G</a:t>
            </a:r>
            <a:br>
              <a:rPr lang="en-US" sz="2000" dirty="0"/>
            </a:br>
            <a:r>
              <a:rPr lang="en-US" sz="2000" i="1" dirty="0"/>
              <a:t>“Creation and Dissemination of an Interdisciplinary Undergraduate General Education Course on Climate Change”</a:t>
            </a:r>
            <a:br>
              <a:rPr lang="en-US" sz="2000" dirty="0"/>
            </a:br>
            <a:br>
              <a:rPr lang="en-US" sz="2000" dirty="0"/>
            </a:br>
            <a:br>
              <a:rPr lang="en-US" sz="2000" dirty="0"/>
            </a:br>
            <a:br>
              <a:rPr lang="en-US" sz="2400" i="1" dirty="0"/>
            </a:br>
            <a:r>
              <a:rPr lang="en-US" sz="2400" b="1" dirty="0"/>
              <a:t>National Science Foundation for support under Climate Change Education</a:t>
            </a:r>
            <a:br>
              <a:rPr lang="en-US" sz="2400" dirty="0"/>
            </a:br>
            <a:r>
              <a:rPr lang="en-US" sz="1600" dirty="0"/>
              <a:t>Award #DUE-0950396 </a:t>
            </a:r>
            <a:br>
              <a:rPr lang="en-US" sz="2000" dirty="0"/>
            </a:br>
            <a:r>
              <a:rPr lang="en-US" sz="2000" dirty="0"/>
              <a:t>"Creating a Learning Community for Solutions to Climate Change" </a:t>
            </a:r>
            <a:br>
              <a:rPr lang="en-US" sz="2000" dirty="0"/>
            </a:br>
            <a:endParaRPr lang="en-US" sz="2000" dirty="0"/>
          </a:p>
        </p:txBody>
      </p:sp>
      <p:sp>
        <p:nvSpPr>
          <p:cNvPr id="6" name="Slide Number Placeholder 5"/>
          <p:cNvSpPr>
            <a:spLocks noGrp="1"/>
          </p:cNvSpPr>
          <p:nvPr>
            <p:ph type="sldNum" sz="quarter" idx="12"/>
          </p:nvPr>
        </p:nvSpPr>
        <p:spPr/>
        <p:txBody>
          <a:bodyPr/>
          <a:lstStyle/>
          <a:p>
            <a:fld id="{188FE00A-D9E6-4738-A2B7-4BD91358FE28}" type="slidenum">
              <a:rPr lang="en-US" smtClean="0"/>
              <a:pPr/>
              <a:t>46</a:t>
            </a:fld>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3048000" y="5029200"/>
            <a:ext cx="3105150" cy="600029"/>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cstate="print"/>
          <a:srcRect/>
          <a:stretch>
            <a:fillRect/>
          </a:stretch>
        </p:blipFill>
        <p:spPr bwMode="auto">
          <a:xfrm>
            <a:off x="3352800" y="2590800"/>
            <a:ext cx="2743200" cy="485775"/>
          </a:xfrm>
          <a:prstGeom prst="rect">
            <a:avLst/>
          </a:prstGeom>
          <a:noFill/>
          <a:ln w="9525">
            <a:noFill/>
            <a:miter lim="800000"/>
            <a:headEnd/>
            <a:tailEnd/>
          </a:ln>
          <a:effectLst/>
        </p:spPr>
      </p:pic>
      <p:sp>
        <p:nvSpPr>
          <p:cNvPr id="5" name="TextBox 4"/>
          <p:cNvSpPr txBox="1"/>
          <p:nvPr/>
        </p:nvSpPr>
        <p:spPr>
          <a:xfrm>
            <a:off x="1295400" y="6063962"/>
            <a:ext cx="5562600" cy="584775"/>
          </a:xfrm>
          <a:prstGeom prst="rect">
            <a:avLst/>
          </a:prstGeom>
          <a:noFill/>
        </p:spPr>
        <p:txBody>
          <a:bodyPr wrap="square" rtlCol="0">
            <a:spAutoFit/>
          </a:bodyPr>
          <a:lstStyle/>
          <a:p>
            <a:r>
              <a:rPr lang="en-US" sz="1600" dirty="0"/>
              <a:t>Acknowledge David Kitchen  &amp; Scott </a:t>
            </a:r>
            <a:r>
              <a:rPr lang="en-US" sz="1600" dirty="0" err="1"/>
              <a:t>Mandia</a:t>
            </a:r>
            <a:r>
              <a:rPr lang="en-US" sz="1600" dirty="0"/>
              <a:t> for information</a:t>
            </a:r>
          </a:p>
          <a:p>
            <a:r>
              <a:rPr lang="en-US" sz="1600" dirty="0"/>
              <a:t>Matthew Jorgensen and Tom Kina for technical assistance.</a:t>
            </a:r>
          </a:p>
        </p:txBody>
      </p:sp>
    </p:spTree>
    <p:custDataLst>
      <p:tags r:id="rId1"/>
    </p:custDataLst>
    <p:extLst>
      <p:ext uri="{BB962C8B-B14F-4D97-AF65-F5344CB8AC3E}">
        <p14:creationId xmlns:p14="http://schemas.microsoft.com/office/powerpoint/2010/main" val="735954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DBB73-EDF5-4A19-ABCF-5F2470303A70}"/>
              </a:ext>
            </a:extLst>
          </p:cNvPr>
          <p:cNvSpPr>
            <a:spLocks noGrp="1"/>
          </p:cNvSpPr>
          <p:nvPr>
            <p:ph type="title"/>
          </p:nvPr>
        </p:nvSpPr>
        <p:spPr>
          <a:xfrm>
            <a:off x="457200" y="274638"/>
            <a:ext cx="8534400" cy="3382962"/>
          </a:xfrm>
        </p:spPr>
        <p:txBody>
          <a:bodyPr>
            <a:normAutofit fontScale="90000"/>
          </a:bodyPr>
          <a:lstStyle/>
          <a:p>
            <a:r>
              <a:rPr lang="en-US" b="1" dirty="0"/>
              <a:t>You are welcome to invite me to speak to your group online or in person.</a:t>
            </a:r>
            <a:br>
              <a:rPr lang="en-US" dirty="0"/>
            </a:br>
            <a:r>
              <a:rPr lang="en-US" b="1" dirty="0">
                <a:solidFill>
                  <a:srgbClr val="00CC00"/>
                </a:solidFill>
              </a:rPr>
              <a:t>Andy Jorgensen</a:t>
            </a:r>
            <a:br>
              <a:rPr lang="en-US" dirty="0"/>
            </a:br>
            <a:r>
              <a:rPr lang="en-US" dirty="0">
                <a:hlinkClick r:id="rId2"/>
              </a:rPr>
              <a:t>andy.jorgensen@utoledo.edu</a:t>
            </a:r>
            <a:br>
              <a:rPr lang="en-US" dirty="0"/>
            </a:br>
            <a:endParaRPr lang="en-US" dirty="0"/>
          </a:p>
        </p:txBody>
      </p:sp>
      <p:sp>
        <p:nvSpPr>
          <p:cNvPr id="3" name="Slide Number Placeholder 2">
            <a:extLst>
              <a:ext uri="{FF2B5EF4-FFF2-40B4-BE49-F238E27FC236}">
                <a16:creationId xmlns:a16="http://schemas.microsoft.com/office/drawing/2014/main" id="{76E83AD3-3C05-4CD1-A4F6-4F755B887E59}"/>
              </a:ext>
            </a:extLst>
          </p:cNvPr>
          <p:cNvSpPr>
            <a:spLocks noGrp="1"/>
          </p:cNvSpPr>
          <p:nvPr>
            <p:ph type="sldNum" sz="quarter" idx="12"/>
          </p:nvPr>
        </p:nvSpPr>
        <p:spPr/>
        <p:txBody>
          <a:bodyPr/>
          <a:lstStyle/>
          <a:p>
            <a:fld id="{188FE00A-D9E6-4738-A2B7-4BD91358FE28}" type="slidenum">
              <a:rPr lang="en-US" smtClean="0"/>
              <a:pPr/>
              <a:t>47</a:t>
            </a:fld>
            <a:endParaRPr lang="en-US" dirty="0"/>
          </a:p>
        </p:txBody>
      </p:sp>
    </p:spTree>
    <p:extLst>
      <p:ext uri="{BB962C8B-B14F-4D97-AF65-F5344CB8AC3E}">
        <p14:creationId xmlns:p14="http://schemas.microsoft.com/office/powerpoint/2010/main" val="19361658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1"/>
  <p:tag name="PARTLISTDEFAULT" val="1"/>
  <p:tag name="INCORRECTPOINTVALUE" val="0"/>
  <p:tag name="AUTOADJUSTPARTRANGE" val="True"/>
  <p:tag name="FIBNUMRESULTS" val="5"/>
  <p:tag name="PRRESPONSE2" val="9"/>
  <p:tag name="PRRESPONSE6" val="5"/>
  <p:tag name="PRRESPONSE10" val="1"/>
  <p:tag name="CSVFORMAT" val="0"/>
  <p:tag name="RESPCOUNTERFORMAT" val="0"/>
  <p:tag name="ALLOWDUPLICATES" val="False"/>
  <p:tag name="REVIEWONLY" val="False"/>
  <p:tag name="RACEANIMATIONSPEED" val="3"/>
  <p:tag name="BUBBLENAMEVISIBLE" val="True"/>
  <p:tag name="CUSTOMGRIDBACKCOLOR" val="-722948"/>
  <p:tag name="USESCHEMECOLORS" val="True"/>
  <p:tag name="GRIDROTATIONINTERVAL" val="2"/>
  <p:tag name="INCLUDEPPT" val="True"/>
  <p:tag name="REALTIMEBACKUPPATH" val="(None)"/>
  <p:tag name="FIBDISPLAYRESULTS" val="True"/>
  <p:tag name="PRRESPONSE3" val="8"/>
  <p:tag name="PRRESPONSE8" val="3"/>
  <p:tag name="ANSWERNOWSTYLE" val="-1"/>
  <p:tag name="COUNTDOWNSECONDS" val="10"/>
  <p:tag name="AUTOADVANCE" val="False"/>
  <p:tag name="SKIPREMAININGRACESLIDES" val="True"/>
  <p:tag name="BUBBLEGROUPING" val="3"/>
  <p:tag name="CUSTOMCELLBACKCOLOR3" val="-268652"/>
  <p:tag name="AUTOSIZEGRID" val="True"/>
  <p:tag name="INCLUDENONRESPONDERS" val="Fals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RESETCHARTS" val="True"/>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
  <p:tag name="USESECONDARYMONITOR" val="True"/>
  <p:tag name="PARTICIPANTSINLEADERBOARD" val="5"/>
  <p:tag name="MULTIRESPDIVISOR" val="1"/>
  <p:tag name="SAVECSVWITHSESSION" val="True"/>
  <p:tag name="DISPLAYNAME" val="True"/>
  <p:tag name="PRRESPONSE7" val="4"/>
  <p:tag name="POLLINGCYCLE" val="2"/>
  <p:tag name="STDCHART" val="1"/>
  <p:tag name="RESPTABLESTYLE" val="-1"/>
  <p:tag name="CUSTOMCELLBACKCOLOR1" val="-657956"/>
  <p:tag name="PRRESPONSE4" val="7"/>
  <p:tag name="DELIMITERS" val="3.1"/>
  <p:tag name="ADVANCEDSETTINGSVIEW" val="True"/>
  <p:tag name="CHARTCOLORS" val="2"/>
  <p:tag name="POWERPOINTVERSION" val="14.0"/>
  <p:tag name="TASKPANEKEY" val="bf324f97-099b-400c-bc51-d728adb7e1f1"/>
  <p:tag name="LUIDIAENABLED" val="False"/>
  <p:tag name="EXPANDSHOWBAR" val="True"/>
  <p:tag name="TPPRESENTATIONGUID" val="f6b5f729-64a4-4b0f-9459-ed2f59643e8f"/>
  <p:tag name="WASPOLLED" val="A5BA3AA180E04EE8BE1EA6CA28FE2331"/>
  <p:tag name="TPVERSION" val="8"/>
  <p:tag name="TPFULLVERSION" val="8.9.3.13"/>
  <p:tag name="PPTVERSION" val="16"/>
  <p:tag name="TPOS" val="2"/>
  <p:tag name="TPLASTSAVEVERSION" val="6.4 PC"/>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SLIDEID" val="7D57DBAFA0F84D78AA6EAD4C17F5C4A9"/>
  <p:tag name="SLIDETYPE" val="Q"/>
  <p:tag name="DEMOGRAPHIC" val="False"/>
  <p:tag name="TEAMASSIGN" val="False"/>
  <p:tag name="SPEEDSCORING" val="False"/>
  <p:tag name="CORRECTPOINTVALUE" val="1"/>
  <p:tag name="ZEROBASED" val="False"/>
  <p:tag name="AUTOADVANCE" val="False"/>
  <p:tag name="DELIMITERS" val="3.1"/>
  <p:tag name="VALUEFORMAT" val="0%"/>
  <p:tag name="CHARTCOLORS" val="2"/>
  <p:tag name="SLIDEORDER" val="6"/>
  <p:tag name="SLIDEGUID" val="DC3AD204B7B345D29B4DA9C4F9AE3655"/>
  <p:tag name="QUESTIONALIAS" val="What do you think is the average emission level for the US?"/>
  <p:tag name="COUNTDOWNSECONDS" val="5"/>
  <p:tag name="INCORRECTPOINTVALUE" val="1"/>
  <p:tag name="ANSWERSALIAS" val="6.7|smicln|9.5  |smicln|12.2 |smicln|16.7|smicln|19.5 "/>
  <p:tag name="CHARTCOLORINDICES" val="10,3,11,14,13,23,46,9,5,16,10,3"/>
  <p:tag name="VALUES" val="Incorrect|smicln|Incorrect|smicln|Incorrect|smicln|Incorrect|smicln|Correct"/>
  <p:tag name="RESTORECOUNTDOWNTIMER" val="True"/>
  <p:tag name="COUNTDOWNHEIGHT" val="80"/>
  <p:tag name="COUNTDOWNWIDTH" val="100"/>
  <p:tag name="RESPONSESGATHERED" val="True"/>
  <p:tag name="TOTALRESPONSES" val="60"/>
  <p:tag name="RESPONSECOUNT" val="60"/>
  <p:tag name="SLICED" val="False"/>
  <p:tag name="RESPONSES" val="2;1;3;2;2;1;3;2;2;2;1;2;3;3;1;1;1;1;1;4;4;2;4;2;3;5;1;1;5;1;1;2;3;4;1;2;2;1;1;2;2;3;2;5;1;2;2;2;2;5;2;2;3;1;2;5;3;3;1;3;"/>
  <p:tag name="CHARTSTRINGSTD" val="18 22 11 4 5"/>
  <p:tag name="CHARTSTRINGREV" val="5 4 11 22 18"/>
  <p:tag name="CHARTSTRINGSTDPER" val="0.3 0.366666666666667 0.183333333333333 0.0666666666666667 0.0833333333333333"/>
  <p:tag name="CHARTSTRINGREVPER" val="0.0833333333333333 0.0666666666666667 0.183333333333333 0.366666666666667 0.3"/>
  <p:tag name="ANONYMOUSTEMP" val="False"/>
  <p:tag name="TYPE" val="MultiChoiceSlide"/>
  <p:tag name="LIVECHARTING" val="False"/>
  <p:tag name="AUTOOPENPOLL" val="True"/>
  <p:tag name="AUTOFORMATCHART" val="False"/>
  <p:tag name="RESULTS" val="{&quot;Title&quot;:&quot;If you reduced your driving by 10%, how many pounds of carbon dioxide would you reduce in a year?&quot;,&quot;Responders&quot;:6,&quot;Participants&quot;:6,&quot;Responses&quot;:6,&quot;IsCaseSensitive&quot;:false,&quot;TotalCorrect&quot;:1,&quot;Mean&quot;:3.0,&quot;Median&quot;:3.5,&quot;StandardDeviation&quot;:1.1547005383792515,&quot;Variance&quot;:1.3333333333333333,&quot;PageSize&quot;:0,&quot;Offset&quot;:0,&quot;CorrectValues&quot;:&quot;&quot;,&quot;Results&quot;:[{&quot;Count&quot;:1.0,&quot;PointResponses&quot;:null,&quot;Name&quot;:&quot;680 pounds&quot;,&quot;Bullet&quot;:&quot;A&quot;,&quot;SecondaryName&quot;:&quot;&quot;,&quot;ValueType&quot;:-1,&quot;Key&quot;:&quot;680 pounds1&quot;},{&quot;Count&quot;:1.0,&quot;PointResponses&quot;:null,&quot;Name&quot;:&quot;930 pounds&quot;,&quot;Bullet&quot;:&quot;B&quot;,&quot;SecondaryName&quot;:&quot;&quot;,&quot;ValueType&quot;:-1,&quot;Key&quot;:&quot;930 pounds2&quot;},{&quot;Count&quot;:1.0,&quot;PointResponses&quot;:null,&quot;Name&quot;:&quot;1,010 pounds&quot;,&quot;Bullet&quot;:&quot;C&quot;,&quot;SecondaryName&quot;:&quot;&quot;,&quot;ValueType&quot;:1,&quot;Key&quot;:&quot;1,010 pounds3&quot;},{&quot;Count&quot;:3.0,&quot;PointResponses&quot;:null,&quot;Name&quot;:&quot;1,200 pounds&quot;,&quot;Bullet&quot;:&quot;D&quot;,&quot;SecondaryName&quot;:&quot;&quot;,&quot;ValueType&quot;:-1,&quot;Key&quot;:&quot;1,200 pounds4&quot;}]}"/>
  <p:tag name="HASRESULTS" val="True"/>
  <p:tag name="TPQUESTIONXML" val="﻿&lt;?xml version=&quot;1.0&quot; encoding=&quot;utf-8&quot;?&gt;&#10;&lt;questionlist&gt;&#10;    &lt;properties&gt;&#10;        &lt;guid&gt;2336E7D249714274920D4F36D1AB5B6F&lt;/guid&gt;&#10;        &lt;description /&gt;&#10;        &lt;date&gt;9/10/2014 2:23:5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rationalefont&gt;Verdana&lt;/rationalefont&gt;&#10;        &lt;rationalefontsize&gt;12&lt;/rationalefontsize&gt;&#10;        &lt;narrativefont&gt;Verdana&lt;/narrativefont&gt;&#10;        &lt;narrativefontsize&gt;12&lt;/narrativefontsize&gt;&#10;        &lt;standardfont&gt;Verdana&lt;/standardfont&gt;&#10;        &lt;standardfontsize&gt;12&lt;/standardfontsize&gt;&#10;        &lt;showresults&gt;True&lt;/showresults&gt;&#10;        &lt;countdowntime&gt;30&lt;/countdowntime&gt;&#10;        &lt;responsegrid&gt;0&lt;/responsegrid&gt;&#10;    &lt;/questionlisttemplate&gt;&#10;    &lt;questions&gt;&#10;        &lt;multichoice&gt;&#10;            &lt;guid&gt;F0DEC30CED9A4EE69B761DA1CB5285E7&lt;/guid&gt;&#10;            &lt;repollguid&gt;341C6B301ABA49328918C620B1784081&lt;/repollguid&gt;&#10;            &lt;sourceid&gt;F2FB7FE960474878BBB0D25DA7144746&lt;/sourceid&gt;&#10;            &lt;narrativeguid&gt;00000000000000000000000000000000&lt;/narrativeguid&gt;&#10;            &lt;questiontext&gt;If you reduced your driving by 10%, how many pounds of carbon dioxide would you reduce in a year?&lt;/questiontext&gt;&#10;            &lt;rationale&gt;&#10;                &lt;rationaletext /&gt;&#10;            &lt;/rationale&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CD5A44D502145FF8CCA1190BE916A2B&lt;/guid&gt;&#10;                    &lt;answertext&gt;680 pounds&lt;/answertext&gt;&#10;                    &lt;valuetype&gt;-1&lt;/valuetype&gt;&#10;                &lt;/answer&gt;&#10;                &lt;answer&gt;&#10;                    &lt;guid&gt;CFDFE1963B0B471A8263E1964DBE3D15&lt;/guid&gt;&#10;                    &lt;answertext&gt;930 pounds&lt;/answertext&gt;&#10;                    &lt;valuetype&gt;-1&lt;/valuetype&gt;&#10;                &lt;/answer&gt;&#10;                &lt;answer&gt;&#10;                    &lt;guid&gt;797C106CD57F4BD6BB6C6354FD392F4D&lt;/guid&gt;&#10;                    &lt;answertext&gt;1,010 pounds&lt;/answertext&gt;&#10;                    &lt;valuetype&gt;1&lt;/valuetype&gt;&#10;                &lt;/answer&gt;&#10;                &lt;answer&gt;&#10;                    &lt;guid&gt;D49F384D31034CE5AD9C4EAA511EBDD3&lt;/guid&gt;&#10;                    &lt;answertext&gt;1,200 pounds&lt;/answertext&gt;&#10;                    &lt;valuetype&gt;-1&lt;/valuetype&gt;&#10;                &lt;/answer&gt;&#10;            &lt;/answers&gt;&#10;            &lt;metadata&gt;&#10;                &lt;entry&gt;&#10;                    &lt;key&gt;AUTOFORMATCHART&lt;/key&gt;&#10;                    &lt;value&gt;Fals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1.xml><?xml version="1.0" encoding="utf-8"?>
<p:tagLst xmlns:a="http://schemas.openxmlformats.org/drawingml/2006/main" xmlns:r="http://schemas.openxmlformats.org/officeDocument/2006/relationships" xmlns:p="http://schemas.openxmlformats.org/presentationml/2006/main">
  <p:tag name="ANSWERBULLETS" val="1"/>
  <p:tag name="OLDNUMANSWERS" val="5"/>
  <p:tag name="TEXTLENGTH" val="26"/>
  <p:tag name="FONTSIZE" val="32"/>
  <p:tag name="BULLETTYPE" val="ppBulletAlphaUCPeriod"/>
  <p:tag name="ANSWERTEXT" val="6.7&#10;9.5  &#10;12.2 &#10;16.7&#10;19.5 "/>
  <p:tag name="ZEROBASED" val="False"/>
</p:tagLst>
</file>

<file path=ppt/tags/tag12.xml><?xml version="1.0" encoding="utf-8"?>
<p:tagLst xmlns:a="http://schemas.openxmlformats.org/drawingml/2006/main" xmlns:r="http://schemas.openxmlformats.org/officeDocument/2006/relationships" xmlns:p="http://schemas.openxmlformats.org/presentationml/2006/main">
  <p:tag name="SLIDEID" val="7D57DBAFA0F84D78AA6EAD4C17F5C4A9"/>
  <p:tag name="SLIDETYPE" val="Q"/>
  <p:tag name="DEMOGRAPHIC" val="False"/>
  <p:tag name="TEAMASSIGN" val="False"/>
  <p:tag name="SPEEDSCORING" val="False"/>
  <p:tag name="CORRECTPOINTVALUE" val="1"/>
  <p:tag name="ZEROBASED" val="False"/>
  <p:tag name="AUTOADVANCE" val="False"/>
  <p:tag name="DELIMITERS" val="3.1"/>
  <p:tag name="VALUEFORMAT" val="0%"/>
  <p:tag name="CHARTCOLORS" val="2"/>
  <p:tag name="SLIDEORDER" val="6"/>
  <p:tag name="SLIDEGUID" val="DC3AD204B7B345D29B4DA9C4F9AE3655"/>
  <p:tag name="QUESTIONALIAS" val="What do you think is the average emission level for the US?"/>
  <p:tag name="COUNTDOWNSECONDS" val="5"/>
  <p:tag name="INCORRECTPOINTVALUE" val="1"/>
  <p:tag name="ANSWERSALIAS" val="6.7|smicln|9.5  |smicln|12.2 |smicln|16.7|smicln|19.5 "/>
  <p:tag name="CHARTCOLORINDICES" val="10,3,11,14,13,23,46,9,5,16,10,3"/>
  <p:tag name="VALUES" val="Incorrect|smicln|Incorrect|smicln|Incorrect|smicln|Incorrect|smicln|Correct"/>
  <p:tag name="RESTORECOUNTDOWNTIMER" val="True"/>
  <p:tag name="COUNTDOWNHEIGHT" val="80"/>
  <p:tag name="COUNTDOWNWIDTH" val="100"/>
  <p:tag name="RESPONSESGATHERED" val="True"/>
  <p:tag name="TOTALRESPONSES" val="60"/>
  <p:tag name="RESPONSECOUNT" val="60"/>
  <p:tag name="SLICED" val="False"/>
  <p:tag name="RESPONSES" val="2;1;3;2;2;1;3;2;2;2;1;2;3;3;1;1;1;1;1;4;4;2;4;2;3;5;1;1;5;1;1;2;3;4;1;2;2;1;1;2;2;3;2;5;1;2;2;2;2;5;2;2;3;1;2;5;3;3;1;3;"/>
  <p:tag name="CHARTSTRINGSTD" val="18 22 11 4 5"/>
  <p:tag name="CHARTSTRINGREV" val="5 4 11 22 18"/>
  <p:tag name="CHARTSTRINGSTDPER" val="0.3 0.366666666666667 0.183333333333333 0.0666666666666667 0.0833333333333333"/>
  <p:tag name="CHARTSTRINGREVPER" val="0.0833333333333333 0.0666666666666667 0.183333333333333 0.366666666666667 0.3"/>
  <p:tag name="ANONYMOUSTEMP" val="False"/>
  <p:tag name="TYPE" val="MultiChoiceSlide"/>
  <p:tag name="LIVECHARTING" val="False"/>
  <p:tag name="AUTOOPENPOLL" val="True"/>
  <p:tag name="AUTOFORMATCHART" val="False"/>
  <p:tag name="RESULTS" val="{&quot;Title&quot;:&quot;How much would you save from the original plan if you made the above changes (cut 10% electricity, natural gas, miles, etc) but to low meat?&quot;,&quot;Responders&quot;:6,&quot;Participants&quot;:6,&quot;Responses&quot;:6,&quot;IsCaseSensitive&quot;:false,&quot;TotalCorrect&quot;:3,&quot;Mean&quot;:3.0,&quot;Median&quot;:3.5,&quot;StandardDeviation&quot;:1.1547005383792515,&quot;Variance&quot;:1.3333333333333333,&quot;PageSize&quot;:0,&quot;Offset&quot;:0,&quot;CorrectValues&quot;:&quot;&quot;,&quot;Results&quot;:[{&quot;Count&quot;:1.0,&quot;PointResponses&quot;:null,&quot;Name&quot;:&quot;990 pounds&quot;,&quot;Bullet&quot;:&quot;A&quot;,&quot;SecondaryName&quot;:&quot;&quot;,&quot;ValueType&quot;:-1,&quot;Key&quot;:&quot;990 pounds1&quot;},{&quot;Count&quot;:1.0,&quot;PointResponses&quot;:null,&quot;Name&quot;:&quot;1,780 pounds&quot;,&quot;Bullet&quot;:&quot;B&quot;,&quot;SecondaryName&quot;:&quot;&quot;,&quot;ValueType&quot;:-1,&quot;Key&quot;:&quot;1,780 pounds2&quot;},{&quot;Count&quot;:1.0,&quot;PointResponses&quot;:null,&quot;Name&quot;:&quot;2,900 pounds&quot;,&quot;Bullet&quot;:&quot;C&quot;,&quot;SecondaryName&quot;:&quot;&quot;,&quot;ValueType&quot;:-1,&quot;Key&quot;:&quot;2,900 pounds3&quot;},{&quot;Count&quot;:3.0,&quot;PointResponses&quot;:null,&quot;Name&quot;:&quot;3,800 pounds&quot;,&quot;Bullet&quot;:&quot;D&quot;,&quot;SecondaryName&quot;:&quot;&quot;,&quot;ValueType&quot;:1,&quot;Key&quot;:&quot;3,800 pounds4&quot;}]}"/>
  <p:tag name="HASRESULTS" val="True"/>
  <p:tag name="TPQUESTIONXML" val="﻿&lt;?xml version=&quot;1.0&quot; encoding=&quot;utf-8&quot;?&gt;&#10;&lt;questionlist&gt;&#10;    &lt;properties&gt;&#10;        &lt;guid&gt;2336E7D249714274920D4F36D1AB5B6F&lt;/guid&gt;&#10;        &lt;description /&gt;&#10;        &lt;date&gt;9/10/2014 2:23:5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rationalefont&gt;Verdana&lt;/rationalefont&gt;&#10;        &lt;rationalefontsize&gt;12&lt;/rationalefontsize&gt;&#10;        &lt;narrativefont&gt;Verdana&lt;/narrativefont&gt;&#10;        &lt;narrativefontsize&gt;12&lt;/narrativefontsize&gt;&#10;        &lt;standardfont&gt;Verdana&lt;/standardfont&gt;&#10;        &lt;standardfontsize&gt;12&lt;/standardfontsize&gt;&#10;        &lt;showresults&gt;True&lt;/showresults&gt;&#10;        &lt;countdowntime&gt;30&lt;/countdowntime&gt;&#10;        &lt;responsegrid&gt;0&lt;/responsegrid&gt;&#10;    &lt;/questionlisttemplate&gt;&#10;    &lt;questions&gt;&#10;        &lt;multichoice&gt;&#10;            &lt;guid&gt;79C393B4B28A453DBF982CD8CD0F3F12&lt;/guid&gt;&#10;            &lt;repollguid&gt;341C6B301ABA49328918C620B1784081&lt;/repollguid&gt;&#10;            &lt;sourceid&gt;F2FB7FE960474878BBB0D25DA7144746&lt;/sourceid&gt;&#10;            &lt;narrativeguid&gt;00000000000000000000000000000000&lt;/narrativeguid&gt;&#10;            &lt;questiontext&gt;How much would you save from the original plan if you made the above changes (cut 10% electricity, natural gas, miles, etc) but to low meat?&lt;/questiontext&gt;&#10;            &lt;rationale&gt;&#10;                &lt;rationaletext /&gt;&#10;            &lt;/rationale&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CD5A44D502145FF8CCA1190BE916A2B&lt;/guid&gt;&#10;                    &lt;answertext&gt;990 pounds&lt;/answertext&gt;&#10;                    &lt;valuetype&gt;-1&lt;/valuetype&gt;&#10;                &lt;/answer&gt;&#10;                &lt;answer&gt;&#10;                    &lt;guid&gt;CFDFE1963B0B471A8263E1964DBE3D15&lt;/guid&gt;&#10;                    &lt;answertext&gt;1,780 pounds&lt;/answertext&gt;&#10;                    &lt;valuetype&gt;-1&lt;/valuetype&gt;&#10;                &lt;/answer&gt;&#10;                &lt;answer&gt;&#10;                    &lt;guid&gt;797C106CD57F4BD6BB6C6354FD392F4D&lt;/guid&gt;&#10;                    &lt;answertext&gt;2,900 pounds&lt;/answertext&gt;&#10;                    &lt;valuetype&gt;-1&lt;/valuetype&gt;&#10;                &lt;/answer&gt;&#10;                &lt;answer&gt;&#10;                    &lt;guid&gt;D49F384D31034CE5AD9C4EAA511EBDD3&lt;/guid&gt;&#10;                    &lt;answertext&gt;3,800 pounds&lt;/answertext&gt;&#10;                    &lt;valuetype&gt;1&lt;/valuetype&gt;&#10;                &lt;/answer&gt;&#10;            &lt;/answers&gt;&#10;            &lt;metadata&gt;&#10;                &lt;entry&gt;&#10;                    &lt;key&gt;AUTOFORMATCHART&lt;/key&gt;&#10;                    &lt;value&gt;Fals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3.xml><?xml version="1.0" encoding="utf-8"?>
<p:tagLst xmlns:a="http://schemas.openxmlformats.org/drawingml/2006/main" xmlns:r="http://schemas.openxmlformats.org/officeDocument/2006/relationships" xmlns:p="http://schemas.openxmlformats.org/presentationml/2006/main">
  <p:tag name="ANSWERBULLETS" val="1"/>
  <p:tag name="OLDNUMANSWERS" val="5"/>
  <p:tag name="TEXTLENGTH" val="26"/>
  <p:tag name="FONTSIZE" val="32"/>
  <p:tag name="BULLETTYPE" val="ppBulletAlphaUCPeriod"/>
  <p:tag name="ANSWERTEXT" val="6.7&#10;9.5  &#10;12.2 &#10;16.7&#10;19.5 "/>
  <p:tag name="ZEROBASED" val="False"/>
</p:tagLst>
</file>

<file path=ppt/tags/tag14.xml><?xml version="1.0" encoding="utf-8"?>
<p:tagLst xmlns:a="http://schemas.openxmlformats.org/drawingml/2006/main" xmlns:r="http://schemas.openxmlformats.org/officeDocument/2006/relationships" xmlns:p="http://schemas.openxmlformats.org/presentationml/2006/main">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75775</TotalTime>
  <Words>2299</Words>
  <Application>Microsoft Office PowerPoint</Application>
  <PresentationFormat>On-screen Show (4:3)</PresentationFormat>
  <Paragraphs>230</Paragraphs>
  <Slides>47</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47</vt:i4>
      </vt:variant>
    </vt:vector>
  </HeadingPairs>
  <TitlesOfParts>
    <vt:vector size="57" baseType="lpstr">
      <vt:lpstr>Arial</vt:lpstr>
      <vt:lpstr>Arial Black</vt:lpstr>
      <vt:lpstr>Arial Narrow</vt:lpstr>
      <vt:lpstr>Calibri</vt:lpstr>
      <vt:lpstr>Garamond</vt:lpstr>
      <vt:lpstr>nyt-imperial</vt:lpstr>
      <vt:lpstr>Publico Text</vt:lpstr>
      <vt:lpstr>Times</vt:lpstr>
      <vt:lpstr>Wingdings</vt:lpstr>
      <vt:lpstr>Office Theme</vt:lpstr>
      <vt:lpstr>PowerPoint Presentation</vt:lpstr>
      <vt:lpstr>This talk provides accurate information about changes in climate, including the its impact on humans and other life forms.</vt:lpstr>
      <vt:lpstr>Global Temperature Measurements Through 2020</vt:lpstr>
      <vt:lpstr>PowerPoint Presentation</vt:lpstr>
      <vt:lpstr>PowerPoint Presentation</vt:lpstr>
      <vt:lpstr>PowerPoint Presentation</vt:lpstr>
      <vt:lpstr>PowerPoint Presentation</vt:lpstr>
      <vt:lpstr>Wildfires in California – Paradise, 2018</vt:lpstr>
      <vt:lpstr>PowerPoint Presentation</vt:lpstr>
      <vt:lpstr>PowerPoint Presentation</vt:lpstr>
      <vt:lpstr>12 Indicators of Recent Climate Change </vt:lpstr>
      <vt:lpstr>PowerPoint Presentation</vt:lpstr>
      <vt:lpstr>PowerPoint Presentation</vt:lpstr>
      <vt:lpstr>The primary chemical causing an enhanced Greenhouse Effect is carbon dioxide in the atmosphere.</vt:lpstr>
      <vt:lpstr>PowerPoint Presentation</vt:lpstr>
      <vt:lpstr>Emissions of Fossil CO2 Emissions by Sector</vt:lpstr>
      <vt:lpstr>Global Fossil CO2 Emissions</vt:lpstr>
      <vt:lpstr>Top emitters: Fossil CO2 Emissions to 2019 China is the largest, but they have 4 times the US population.</vt:lpstr>
      <vt:lpstr>PowerPoint Presentation</vt:lpstr>
      <vt:lpstr>Historical cumulative emissions by country</vt:lpstr>
      <vt:lpstr>Fate of anthropogenic CO2 emissions (2010–2019) Almost half remains in the atmosphere for many years.</vt:lpstr>
      <vt:lpstr>Ethical Impact of Climate Change</vt:lpstr>
      <vt:lpstr>So what?  It has been warmer before, so why should we be concerned?</vt:lpstr>
      <vt:lpstr>Facts About Climate Change In Past 100+ Years</vt:lpstr>
      <vt:lpstr>Mitigation Strategies Term refers to reducing the problem.</vt:lpstr>
      <vt:lpstr>We will look at the Carbon Footprint of a typical American family and how it can be reduced.</vt:lpstr>
      <vt:lpstr>PowerPoint Presentation</vt:lpstr>
      <vt:lpstr>Typical Footprint for Concerned Person</vt:lpstr>
      <vt:lpstr>Which change would cause the greatest reduction of emissions?</vt:lpstr>
      <vt:lpstr>How much would you save from the original plan if you made these changes:  Cut electricity, natural gas, miles by 10% and meat consumption to low</vt:lpstr>
      <vt:lpstr>Footprint for Very Prudent Person</vt:lpstr>
      <vt:lpstr>Footprint for Very Prudent Person</vt:lpstr>
      <vt:lpstr>PowerPoint Presentation</vt:lpstr>
      <vt:lpstr>Change your …..</vt:lpstr>
      <vt:lpstr>Use Renewable Energy - Wind</vt:lpstr>
      <vt:lpstr>PowerPoint Presentation</vt:lpstr>
      <vt:lpstr>PowerPoint Presentation</vt:lpstr>
      <vt:lpstr>PowerPoint Presentation</vt:lpstr>
      <vt:lpstr>Compare Emissions of Electric Vehicles to  Gas and Diesel Vehicles. </vt:lpstr>
      <vt:lpstr>     In the News Early in 2021:</vt:lpstr>
      <vt:lpstr>Best Possible First Step….</vt:lpstr>
      <vt:lpstr>Opinions on Climate Change After Hearing the Facts</vt:lpstr>
      <vt:lpstr>PowerPoint Presentation</vt:lpstr>
      <vt:lpstr>What Else Can You Do?</vt:lpstr>
      <vt:lpstr>Web Resource on Climate Change</vt:lpstr>
      <vt:lpstr>Acknowledgments  NASA for support under Global Climate Change Education  Award# NNX09AL64G “Creation and Dissemination of an Interdisciplinary Undergraduate General Education Course on Climate Change”    National Science Foundation for support under Climate Change Education Award #DUE-0950396  "Creating a Learning Community for Solutions to Climate Change"  </vt:lpstr>
      <vt:lpstr>You are welcome to invite me to speak to your group online or in person. Andy Jorgensen andy.jorgensen@utoledo.edu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Andy</dc:creator>
  <cp:lastModifiedBy>Josie Setzler</cp:lastModifiedBy>
  <cp:revision>2104</cp:revision>
  <cp:lastPrinted>2021-04-26T19:33:30Z</cp:lastPrinted>
  <dcterms:created xsi:type="dcterms:W3CDTF">2009-09-30T00:41:18Z</dcterms:created>
  <dcterms:modified xsi:type="dcterms:W3CDTF">2021-08-25T15:10:53Z</dcterms:modified>
</cp:coreProperties>
</file>